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70" r:id="rId8"/>
    <p:sldId id="272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453385A-DD9A-45C3-9333-F13CE5DA81AB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9F93CB1-A618-4B82-8856-54C2ED54E798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8B046733-5BD1-4B0A-BAC2-73598FB3E926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A65B002E-F4BF-47B5-ADD5-EDEE34C9E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53A82C75-E66A-4002-AB03-40EB412A446E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B01E59A4-C77A-4809-B1A3-B3A3D20EE3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AEC8A0BF-DD9C-4698-B1A0-F01E4F381558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B5EE8D27-2A0A-46A5-9436-819D861C5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71B5085D-33FA-4696-B90D-B5F6FE0C4446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DB2414C9-9627-406F-A5DB-A7B318AF5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AED4F82D-2865-45B9-8CEB-3FC88D16F4EE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538D1889-D4C3-42FC-805D-DC7A7DB7D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12E7A5BB-E2F8-4C0E-A5E5-EBFC91694D33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6740467A-EA9C-4549-BDFD-650317D14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2F6FABE3-645B-4519-99AD-06CEF6707938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1FC3FD7E-29FB-4C8C-B370-F5DB8FBA4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CA2798F-D704-4B14-BC02-B3730C3075CA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22752AC-C965-4988-97BC-EDB63D3E31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19C7BB61-F114-483F-AD0B-D4C7D4917A1B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03E7EBD3-0F52-45C7-A74F-B5C22CEB6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  <a:extLst/>
          </a:lstStyle>
          <a:p>
            <a:pPr>
              <a:defRPr/>
            </a:pPr>
            <a:fld id="{F541D6B8-4E7C-4D56-AC34-419B55D75845}" type="datetimeFigureOut">
              <a:rPr lang="en-US"/>
              <a:pPr>
                <a:defRPr/>
              </a:pPr>
              <a:t>2/18/2016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  <a:extLst/>
          </a:lstStyle>
          <a:p>
            <a:pPr>
              <a:defRPr/>
            </a:pPr>
            <a:fld id="{CECD9A6C-1EFE-4D19-8976-D315B0E72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043176D-D504-485B-A933-C821AAE58728}" type="datetimeFigureOut">
              <a:rPr lang="en-US"/>
              <a:pPr>
                <a:defRPr/>
              </a:pPr>
              <a:t>2/18/2016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9E5CF79-FE91-478D-99CF-7F33B8C46D8D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288" y="3611563"/>
            <a:ext cx="8062912" cy="1200150"/>
          </a:xfrm>
        </p:spPr>
        <p:txBody>
          <a:bodyPr>
            <a:normAutofit/>
          </a:bodyPr>
          <a:lstStyle/>
          <a:p>
            <a:pPr marR="0"/>
            <a:r>
              <a:rPr lang="ru-RU" sz="2800" b="1" smtClean="0">
                <a:solidFill>
                  <a:srgbClr val="464646"/>
                </a:solidFill>
                <a:latin typeface="Times New Roman" pitchFamily="18" charset="0"/>
                <a:cs typeface="Times New Roman" pitchFamily="18" charset="0"/>
              </a:rPr>
              <a:t>Создание баз данных в M</a:t>
            </a:r>
            <a:r>
              <a:rPr lang="en-US" sz="2800" b="1" smtClean="0">
                <a:solidFill>
                  <a:srgbClr val="464646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smtClean="0">
                <a:solidFill>
                  <a:srgbClr val="464646"/>
                </a:solidFill>
                <a:latin typeface="Times New Roman" pitchFamily="18" charset="0"/>
                <a:cs typeface="Times New Roman" pitchFamily="18" charset="0"/>
              </a:rPr>
              <a:t> SQL Server 2008 </a:t>
            </a:r>
            <a:r>
              <a:rPr lang="en-US" sz="2800" b="1" smtClean="0">
                <a:solidFill>
                  <a:srgbClr val="464646"/>
                </a:solidFill>
                <a:latin typeface="Times New Roman" pitchFamily="18" charset="0"/>
                <a:cs typeface="Times New Roman" pitchFamily="18" charset="0"/>
              </a:rPr>
              <a:t>R2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Принципы создания баз данных</a:t>
            </a:r>
            <a:endParaRPr lang="ru-RU" sz="3600" dirty="0"/>
          </a:p>
        </p:txBody>
      </p:sp>
      <p:sp>
        <p:nvSpPr>
          <p:cNvPr id="15363" name="Rounded Rectangle 3"/>
          <p:cNvSpPr>
            <a:spLocks noChangeArrowheads="1"/>
          </p:cNvSpPr>
          <p:nvPr/>
        </p:nvSpPr>
        <p:spPr bwMode="auto">
          <a:xfrm>
            <a:off x="357188" y="1357313"/>
            <a:ext cx="8418512" cy="2916237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ru-RU" sz="2000">
              <a:latin typeface="Lucida Sans Unicode" pitchFamily="34" charset="0"/>
            </a:endParaRPr>
          </a:p>
        </p:txBody>
      </p:sp>
      <p:sp>
        <p:nvSpPr>
          <p:cNvPr id="15364" name="Rounded Rectangle 5"/>
          <p:cNvSpPr>
            <a:spLocks noChangeArrowheads="1"/>
          </p:cNvSpPr>
          <p:nvPr/>
        </p:nvSpPr>
        <p:spPr bwMode="auto">
          <a:xfrm>
            <a:off x="571500" y="2428875"/>
            <a:ext cx="8007350" cy="124777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ru-RU">
                <a:latin typeface="Lucida Sans Unicode" pitchFamily="34" charset="0"/>
              </a:rPr>
              <a:t>Определить</a:t>
            </a:r>
            <a:r>
              <a:rPr lang="en-US">
                <a:latin typeface="Lucida Sans Unicode" pitchFamily="34" charset="0"/>
              </a:rPr>
              <a:t>:</a:t>
            </a:r>
          </a:p>
          <a:p>
            <a:pPr marL="742950" lvl="1" indent="-285750"/>
            <a:r>
              <a:rPr lang="ru-RU">
                <a:latin typeface="Lucida Sans Unicode" pitchFamily="34" charset="0"/>
              </a:rPr>
              <a:t>Размещение файлов и производительность транзакций</a:t>
            </a:r>
            <a:r>
              <a:rPr lang="en-US">
                <a:latin typeface="Lucida Sans Unicode" pitchFamily="34" charset="0"/>
              </a:rPr>
              <a:t> </a:t>
            </a:r>
            <a:r>
              <a:rPr lang="ru-RU">
                <a:latin typeface="Lucida Sans Unicode" pitchFamily="34" charset="0"/>
              </a:rPr>
              <a:t>для </a:t>
            </a:r>
            <a:r>
              <a:rPr lang="en-US">
                <a:latin typeface="Lucida Sans Unicode" pitchFamily="34" charset="0"/>
              </a:rPr>
              <a:t>OLTP </a:t>
            </a:r>
            <a:r>
              <a:rPr lang="ru-RU">
                <a:latin typeface="Lucida Sans Unicode" pitchFamily="34" charset="0"/>
              </a:rPr>
              <a:t>проектов</a:t>
            </a:r>
            <a:endParaRPr lang="en-US">
              <a:latin typeface="Lucida Sans Unicode" pitchFamily="34" charset="0"/>
            </a:endParaRPr>
          </a:p>
          <a:p>
            <a:pPr marL="742950" lvl="1" indent="-285750"/>
            <a:r>
              <a:rPr lang="ru-RU">
                <a:latin typeface="Lucida Sans Unicode" pitchFamily="34" charset="0"/>
              </a:rPr>
              <a:t>Кубы, факты и измерения для</a:t>
            </a:r>
            <a:r>
              <a:rPr lang="en-US">
                <a:latin typeface="Lucida Sans Unicode" pitchFamily="34" charset="0"/>
              </a:rPr>
              <a:t> OLAP </a:t>
            </a:r>
            <a:r>
              <a:rPr lang="ru-RU">
                <a:latin typeface="Lucida Sans Unicode" pitchFamily="34" charset="0"/>
              </a:rPr>
              <a:t>проектов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5365" name="Rounded Rectangle 7"/>
          <p:cNvSpPr>
            <a:spLocks noChangeArrowheads="1"/>
          </p:cNvSpPr>
          <p:nvPr/>
        </p:nvSpPr>
        <p:spPr bwMode="auto">
          <a:xfrm>
            <a:off x="571500" y="1643063"/>
            <a:ext cx="8007350" cy="5000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>
                <a:latin typeface="Lucida Sans Unicode" pitchFamily="34" charset="0"/>
              </a:rPr>
              <a:t>Определение необходимых таблиц, типов данных и разрешений</a:t>
            </a:r>
            <a:endParaRPr lang="en-US">
              <a:latin typeface="Lucida Sans Unicode" pitchFamily="34" charset="0"/>
            </a:endParaRPr>
          </a:p>
        </p:txBody>
      </p:sp>
      <p:pic>
        <p:nvPicPr>
          <p:cNvPr id="15366" name="Picture 12" descr="Server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4810125"/>
            <a:ext cx="103187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7" name="Group 13"/>
          <p:cNvGrpSpPr>
            <a:grpSpLocks/>
          </p:cNvGrpSpPr>
          <p:nvPr/>
        </p:nvGrpSpPr>
        <p:grpSpPr bwMode="auto">
          <a:xfrm>
            <a:off x="6442075" y="5114925"/>
            <a:ext cx="1028700" cy="828675"/>
            <a:chOff x="4346" y="953"/>
            <a:chExt cx="673" cy="543"/>
          </a:xfrm>
        </p:grpSpPr>
        <p:pic>
          <p:nvPicPr>
            <p:cNvPr id="15380" name="Picture 14" descr="Database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1" name="Text Box 15"/>
            <p:cNvSpPr txBox="1">
              <a:spLocks noChangeArrowheads="1"/>
            </p:cNvSpPr>
            <p:nvPr/>
          </p:nvSpPr>
          <p:spPr bwMode="auto">
            <a:xfrm>
              <a:off x="4431" y="1216"/>
              <a:ext cx="536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/>
                <a:t>OLAP</a:t>
              </a:r>
              <a:endParaRPr lang="en-US"/>
            </a:p>
          </p:txBody>
        </p:sp>
      </p:grpSp>
      <p:grpSp>
        <p:nvGrpSpPr>
          <p:cNvPr id="15368" name="Group 16"/>
          <p:cNvGrpSpPr>
            <a:grpSpLocks/>
          </p:cNvGrpSpPr>
          <p:nvPr/>
        </p:nvGrpSpPr>
        <p:grpSpPr bwMode="auto">
          <a:xfrm>
            <a:off x="6442075" y="4679950"/>
            <a:ext cx="1028700" cy="828675"/>
            <a:chOff x="4346" y="953"/>
            <a:chExt cx="673" cy="543"/>
          </a:xfrm>
        </p:grpSpPr>
        <p:pic>
          <p:nvPicPr>
            <p:cNvPr id="15378" name="Picture 17" descr="Database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46" y="953"/>
              <a:ext cx="673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9" name="Text Box 18"/>
            <p:cNvSpPr txBox="1">
              <a:spLocks noChangeArrowheads="1"/>
            </p:cNvSpPr>
            <p:nvPr/>
          </p:nvSpPr>
          <p:spPr bwMode="auto">
            <a:xfrm>
              <a:off x="4439" y="1216"/>
              <a:ext cx="520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/>
                <a:t>OLTP</a:t>
              </a:r>
              <a:endParaRPr lang="en-US"/>
            </a:p>
          </p:txBody>
        </p:sp>
      </p:grpSp>
      <p:sp>
        <p:nvSpPr>
          <p:cNvPr id="15369" name="AutoShape 19"/>
          <p:cNvSpPr>
            <a:spLocks noChangeArrowheads="1"/>
          </p:cNvSpPr>
          <p:nvPr/>
        </p:nvSpPr>
        <p:spPr bwMode="auto">
          <a:xfrm>
            <a:off x="5451475" y="5967413"/>
            <a:ext cx="1435100" cy="373062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/>
              <a:t>SQL Server</a:t>
            </a:r>
          </a:p>
        </p:txBody>
      </p:sp>
      <p:pic>
        <p:nvPicPr>
          <p:cNvPr id="15370" name="Picture 20" descr="Computer_DesktopComputer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1638" y="4765675"/>
            <a:ext cx="1131887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AutoShape 21"/>
          <p:cNvSpPr>
            <a:spLocks noChangeArrowheads="1"/>
          </p:cNvSpPr>
          <p:nvPr/>
        </p:nvSpPr>
        <p:spPr bwMode="auto">
          <a:xfrm>
            <a:off x="1825625" y="5967413"/>
            <a:ext cx="954088" cy="376237"/>
          </a:xfrm>
          <a:prstGeom prst="roundRect">
            <a:avLst>
              <a:gd name="adj" fmla="val 41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Клиент</a:t>
            </a:r>
            <a:endParaRPr lang="en-US"/>
          </a:p>
        </p:txBody>
      </p:sp>
      <p:grpSp>
        <p:nvGrpSpPr>
          <p:cNvPr id="15372" name="Group 22"/>
          <p:cNvGrpSpPr>
            <a:grpSpLocks/>
          </p:cNvGrpSpPr>
          <p:nvPr/>
        </p:nvGrpSpPr>
        <p:grpSpPr bwMode="auto">
          <a:xfrm>
            <a:off x="2884488" y="4770438"/>
            <a:ext cx="2667000" cy="528637"/>
            <a:chOff x="1619" y="1018"/>
            <a:chExt cx="1680" cy="333"/>
          </a:xfrm>
        </p:grpSpPr>
        <p:sp>
          <p:nvSpPr>
            <p:cNvPr id="15376" name="Freeform 23"/>
            <p:cNvSpPr>
              <a:spLocks/>
            </p:cNvSpPr>
            <p:nvPr/>
          </p:nvSpPr>
          <p:spPr bwMode="auto">
            <a:xfrm>
              <a:off x="1619" y="1154"/>
              <a:ext cx="1680" cy="197"/>
            </a:xfrm>
            <a:custGeom>
              <a:avLst/>
              <a:gdLst>
                <a:gd name="T0" fmla="*/ 920 w 1193"/>
                <a:gd name="T1" fmla="*/ 59 h 205"/>
                <a:gd name="T2" fmla="*/ 916 w 1193"/>
                <a:gd name="T3" fmla="*/ 29 h 205"/>
                <a:gd name="T4" fmla="*/ 912 w 1193"/>
                <a:gd name="T5" fmla="*/ 0 h 205"/>
                <a:gd name="T6" fmla="*/ 1052 w 1193"/>
                <a:gd name="T7" fmla="*/ 53 h 205"/>
                <a:gd name="T8" fmla="*/ 1149 w 1193"/>
                <a:gd name="T9" fmla="*/ 89 h 205"/>
                <a:gd name="T10" fmla="*/ 1193 w 1193"/>
                <a:gd name="T11" fmla="*/ 107 h 205"/>
                <a:gd name="T12" fmla="*/ 1181 w 1193"/>
                <a:gd name="T13" fmla="*/ 111 h 205"/>
                <a:gd name="T14" fmla="*/ 1149 w 1193"/>
                <a:gd name="T15" fmla="*/ 123 h 205"/>
                <a:gd name="T16" fmla="*/ 1052 w 1193"/>
                <a:gd name="T17" fmla="*/ 156 h 205"/>
                <a:gd name="T18" fmla="*/ 910 w 1193"/>
                <a:gd name="T19" fmla="*/ 205 h 205"/>
                <a:gd name="T20" fmla="*/ 922 w 1193"/>
                <a:gd name="T21" fmla="*/ 149 h 205"/>
                <a:gd name="T22" fmla="*/ 0 w 1193"/>
                <a:gd name="T23" fmla="*/ 107 h 205"/>
                <a:gd name="T24" fmla="*/ 920 w 1193"/>
                <a:gd name="T25" fmla="*/ 59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93"/>
                <a:gd name="T40" fmla="*/ 0 h 205"/>
                <a:gd name="T41" fmla="*/ 1193 w 1193"/>
                <a:gd name="T42" fmla="*/ 205 h 2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4901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5377" name="Text Box 24"/>
            <p:cNvSpPr txBox="1">
              <a:spLocks noChangeArrowheads="1"/>
            </p:cNvSpPr>
            <p:nvPr/>
          </p:nvSpPr>
          <p:spPr bwMode="auto">
            <a:xfrm>
              <a:off x="2155" y="1018"/>
              <a:ext cx="59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Запрос</a:t>
              </a:r>
              <a:endParaRPr lang="en-US"/>
            </a:p>
          </p:txBody>
        </p:sp>
      </p:grpSp>
      <p:grpSp>
        <p:nvGrpSpPr>
          <p:cNvPr id="15373" name="Group 25"/>
          <p:cNvGrpSpPr>
            <a:grpSpLocks/>
          </p:cNvGrpSpPr>
          <p:nvPr/>
        </p:nvGrpSpPr>
        <p:grpSpPr bwMode="auto">
          <a:xfrm>
            <a:off x="2884488" y="5372100"/>
            <a:ext cx="2667000" cy="515938"/>
            <a:chOff x="1619" y="1497"/>
            <a:chExt cx="1680" cy="325"/>
          </a:xfrm>
        </p:grpSpPr>
        <p:sp>
          <p:nvSpPr>
            <p:cNvPr id="15374" name="Freeform 26"/>
            <p:cNvSpPr>
              <a:spLocks/>
            </p:cNvSpPr>
            <p:nvPr/>
          </p:nvSpPr>
          <p:spPr bwMode="auto">
            <a:xfrm flipH="1">
              <a:off x="1619" y="1497"/>
              <a:ext cx="1680" cy="197"/>
            </a:xfrm>
            <a:custGeom>
              <a:avLst/>
              <a:gdLst>
                <a:gd name="T0" fmla="*/ 920 w 1193"/>
                <a:gd name="T1" fmla="*/ 59 h 205"/>
                <a:gd name="T2" fmla="*/ 916 w 1193"/>
                <a:gd name="T3" fmla="*/ 29 h 205"/>
                <a:gd name="T4" fmla="*/ 912 w 1193"/>
                <a:gd name="T5" fmla="*/ 0 h 205"/>
                <a:gd name="T6" fmla="*/ 1052 w 1193"/>
                <a:gd name="T7" fmla="*/ 53 h 205"/>
                <a:gd name="T8" fmla="*/ 1149 w 1193"/>
                <a:gd name="T9" fmla="*/ 89 h 205"/>
                <a:gd name="T10" fmla="*/ 1193 w 1193"/>
                <a:gd name="T11" fmla="*/ 107 h 205"/>
                <a:gd name="T12" fmla="*/ 1181 w 1193"/>
                <a:gd name="T13" fmla="*/ 111 h 205"/>
                <a:gd name="T14" fmla="*/ 1149 w 1193"/>
                <a:gd name="T15" fmla="*/ 123 h 205"/>
                <a:gd name="T16" fmla="*/ 1052 w 1193"/>
                <a:gd name="T17" fmla="*/ 156 h 205"/>
                <a:gd name="T18" fmla="*/ 910 w 1193"/>
                <a:gd name="T19" fmla="*/ 205 h 205"/>
                <a:gd name="T20" fmla="*/ 922 w 1193"/>
                <a:gd name="T21" fmla="*/ 149 h 205"/>
                <a:gd name="T22" fmla="*/ 0 w 1193"/>
                <a:gd name="T23" fmla="*/ 107 h 205"/>
                <a:gd name="T24" fmla="*/ 920 w 1193"/>
                <a:gd name="T25" fmla="*/ 59 h 2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93"/>
                <a:gd name="T40" fmla="*/ 0 h 205"/>
                <a:gd name="T41" fmla="*/ 1193 w 1193"/>
                <a:gd name="T42" fmla="*/ 205 h 2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93" h="205">
                  <a:moveTo>
                    <a:pt x="920" y="59"/>
                  </a:moveTo>
                  <a:lnTo>
                    <a:pt x="916" y="29"/>
                  </a:lnTo>
                  <a:lnTo>
                    <a:pt x="912" y="0"/>
                  </a:lnTo>
                  <a:lnTo>
                    <a:pt x="1052" y="53"/>
                  </a:lnTo>
                  <a:lnTo>
                    <a:pt x="1149" y="89"/>
                  </a:lnTo>
                  <a:lnTo>
                    <a:pt x="1193" y="107"/>
                  </a:lnTo>
                  <a:lnTo>
                    <a:pt x="1181" y="111"/>
                  </a:lnTo>
                  <a:lnTo>
                    <a:pt x="1149" y="123"/>
                  </a:lnTo>
                  <a:lnTo>
                    <a:pt x="1052" y="156"/>
                  </a:lnTo>
                  <a:lnTo>
                    <a:pt x="910" y="205"/>
                  </a:lnTo>
                  <a:lnTo>
                    <a:pt x="922" y="149"/>
                  </a:lnTo>
                  <a:lnTo>
                    <a:pt x="0" y="107"/>
                  </a:lnTo>
                  <a:lnTo>
                    <a:pt x="920" y="59"/>
                  </a:lnTo>
                  <a:close/>
                </a:path>
              </a:pathLst>
            </a:custGeom>
            <a:solidFill>
              <a:srgbClr val="FF0000">
                <a:alpha val="74901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5375" name="Text Box 27"/>
            <p:cNvSpPr txBox="1">
              <a:spLocks noChangeArrowheads="1"/>
            </p:cNvSpPr>
            <p:nvPr/>
          </p:nvSpPr>
          <p:spPr bwMode="auto">
            <a:xfrm>
              <a:off x="2104" y="1589"/>
              <a:ext cx="77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Результат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Журнал транзакций</a:t>
            </a:r>
            <a:endParaRPr lang="ru-RU" sz="3600" dirty="0"/>
          </a:p>
        </p:txBody>
      </p:sp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5183188" y="2536825"/>
            <a:ext cx="227012" cy="3095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600" i="1">
                <a:latin typeface="Arial Narrow" pitchFamily="34" charset="0"/>
              </a:rPr>
              <a:t> </a:t>
            </a:r>
          </a:p>
        </p:txBody>
      </p:sp>
      <p:pic>
        <p:nvPicPr>
          <p:cNvPr id="17411" name="Picture 5" descr="Server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9650" y="2119313"/>
            <a:ext cx="1233488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031875" y="3565525"/>
            <a:ext cx="2174875" cy="1517650"/>
            <a:chOff x="328" y="2305"/>
            <a:chExt cx="1366" cy="819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29" y="2305"/>
              <a:ext cx="1265" cy="819"/>
            </a:xfrm>
            <a:prstGeom prst="roundRect">
              <a:avLst>
                <a:gd name="adj" fmla="val 619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Страницы данных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помещаются, или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считываются в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 буферный кэш и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изменяются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328" y="2439"/>
              <a:ext cx="194" cy="2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2</a:t>
              </a: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5005388" y="1839913"/>
            <a:ext cx="3206750" cy="649287"/>
            <a:chOff x="3345" y="1152"/>
            <a:chExt cx="2043" cy="35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437" y="1152"/>
              <a:ext cx="1951" cy="350"/>
            </a:xfrm>
            <a:prstGeom prst="roundRect">
              <a:avLst>
                <a:gd name="adj" fmla="val 231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Изменения записываются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в журнал транзакций на диске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3345" y="1217"/>
              <a:ext cx="197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3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65688" y="4238625"/>
            <a:ext cx="3367087" cy="938213"/>
            <a:chOff x="3580" y="2694"/>
            <a:chExt cx="2166" cy="506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3683" y="2694"/>
              <a:ext cx="2063" cy="506"/>
            </a:xfrm>
            <a:prstGeom prst="roundRect">
              <a:avLst>
                <a:gd name="adj" fmla="val 400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Контрольные точки записывают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зафиксированные транзакции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в базу данных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3580" y="2814"/>
              <a:ext cx="199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4</a:t>
              </a: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756150" y="3422650"/>
            <a:ext cx="1427163" cy="817563"/>
            <a:chOff x="3264" y="2448"/>
            <a:chExt cx="990" cy="659"/>
          </a:xfrm>
        </p:grpSpPr>
        <p:sp>
          <p:nvSpPr>
            <p:cNvPr id="17446" name="Rectangle 16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17447" name="Picture 17" descr="Database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416" name="Group 18"/>
          <p:cNvGrpSpPr>
            <a:grpSpLocks/>
          </p:cNvGrpSpPr>
          <p:nvPr/>
        </p:nvGrpSpPr>
        <p:grpSpPr bwMode="auto">
          <a:xfrm>
            <a:off x="1620838" y="1265238"/>
            <a:ext cx="2771775" cy="655637"/>
            <a:chOff x="1018" y="856"/>
            <a:chExt cx="1756" cy="354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127" y="856"/>
              <a:ext cx="1647" cy="354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45720" tIns="44450" rIns="90488" bIns="44450" anchor="ctr">
              <a:spAutoFit/>
            </a:bodyPr>
            <a:lstStyle/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Приложение отправляет </a:t>
              </a:r>
            </a:p>
            <a:p>
              <a:pPr marL="228600" fontAlgn="auto">
                <a:spcAft>
                  <a:spcPts val="0"/>
                </a:spcAft>
                <a:defRPr/>
              </a:pPr>
              <a:r>
                <a:rPr lang="ru-RU" dirty="0">
                  <a:latin typeface="Arial Narrow" pitchFamily="34" charset="0"/>
                </a:rPr>
                <a:t>измененные данные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auto">
            <a:xfrm>
              <a:off x="1018" y="912"/>
              <a:ext cx="196" cy="2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rgbClr val="F0F0F0"/>
                </a:gs>
                <a:gs pos="100000">
                  <a:schemeClr val="folHlink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sz="2000">
                  <a:solidFill>
                    <a:srgbClr val="990033"/>
                  </a:solidFill>
                  <a:latin typeface="Arial Narrow" pitchFamily="34" charset="0"/>
                </a:rPr>
                <a:t>1</a:t>
              </a:r>
            </a:p>
          </p:txBody>
        </p:sp>
      </p:grpSp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4887913" y="2493963"/>
            <a:ext cx="1427162" cy="817562"/>
            <a:chOff x="3264" y="2448"/>
            <a:chExt cx="990" cy="659"/>
          </a:xfrm>
        </p:grpSpPr>
        <p:sp>
          <p:nvSpPr>
            <p:cNvPr id="17442" name="Rectangle 23"/>
            <p:cNvSpPr>
              <a:spLocks noChangeArrowheads="1"/>
            </p:cNvSpPr>
            <p:nvPr/>
          </p:nvSpPr>
          <p:spPr bwMode="auto">
            <a:xfrm>
              <a:off x="4129" y="2543"/>
              <a:ext cx="125" cy="2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endParaRPr lang="ru-RU" sz="1600">
                <a:latin typeface="Arial Narrow" pitchFamily="34" charset="0"/>
              </a:endParaRPr>
            </a:p>
          </p:txBody>
        </p:sp>
        <p:pic>
          <p:nvPicPr>
            <p:cNvPr id="17443" name="Picture 24" descr="Database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64" y="2448"/>
              <a:ext cx="816" cy="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5865813" y="2682875"/>
            <a:ext cx="12541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Диск</a:t>
            </a:r>
            <a:endParaRPr lang="en-US"/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5727700" y="3608388"/>
            <a:ext cx="1254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Диск</a:t>
            </a:r>
            <a:endParaRPr lang="en-US"/>
          </a:p>
        </p:txBody>
      </p:sp>
      <p:sp>
        <p:nvSpPr>
          <p:cNvPr id="17420" name="Freeform 35"/>
          <p:cNvSpPr>
            <a:spLocks/>
          </p:cNvSpPr>
          <p:nvPr/>
        </p:nvSpPr>
        <p:spPr bwMode="auto">
          <a:xfrm rot="1486875">
            <a:off x="1195388" y="2552700"/>
            <a:ext cx="1736725" cy="300038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pic>
        <p:nvPicPr>
          <p:cNvPr id="17421" name="Picture 36" descr="Computer_DesktopComputer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2313" y="1490663"/>
            <a:ext cx="1117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 37"/>
          <p:cNvGrpSpPr>
            <a:grpSpLocks/>
          </p:cNvGrpSpPr>
          <p:nvPr/>
        </p:nvGrpSpPr>
        <p:grpSpPr bwMode="auto">
          <a:xfrm>
            <a:off x="3052763" y="2200275"/>
            <a:ext cx="955675" cy="1108075"/>
            <a:chOff x="1968" y="1587"/>
            <a:chExt cx="576" cy="669"/>
          </a:xfrm>
        </p:grpSpPr>
        <p:sp>
          <p:nvSpPr>
            <p:cNvPr id="17429" name="Rectangle 38"/>
            <p:cNvSpPr>
              <a:spLocks noChangeArrowheads="1"/>
            </p:cNvSpPr>
            <p:nvPr/>
          </p:nvSpPr>
          <p:spPr bwMode="auto">
            <a:xfrm>
              <a:off x="2259" y="1587"/>
              <a:ext cx="109" cy="20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endParaRPr lang="ru-RU">
                <a:latin typeface="Arial Narrow" pitchFamily="34" charset="0"/>
              </a:endParaRPr>
            </a:p>
          </p:txBody>
        </p:sp>
        <p:grpSp>
          <p:nvGrpSpPr>
            <p:cNvPr id="17430" name="Group 39"/>
            <p:cNvGrpSpPr>
              <a:grpSpLocks/>
            </p:cNvGrpSpPr>
            <p:nvPr/>
          </p:nvGrpSpPr>
          <p:grpSpPr bwMode="auto">
            <a:xfrm>
              <a:off x="1968" y="1824"/>
              <a:ext cx="576" cy="432"/>
              <a:chOff x="1968" y="1824"/>
              <a:chExt cx="576" cy="432"/>
            </a:xfrm>
          </p:grpSpPr>
          <p:grpSp>
            <p:nvGrpSpPr>
              <p:cNvPr id="17431" name="Group 40"/>
              <p:cNvGrpSpPr>
                <a:grpSpLocks/>
              </p:cNvGrpSpPr>
              <p:nvPr/>
            </p:nvGrpSpPr>
            <p:grpSpPr bwMode="auto">
              <a:xfrm>
                <a:off x="1968" y="1824"/>
                <a:ext cx="576" cy="432"/>
                <a:chOff x="1968" y="1824"/>
                <a:chExt cx="576" cy="432"/>
              </a:xfrm>
            </p:grpSpPr>
            <p:sp>
              <p:nvSpPr>
                <p:cNvPr id="34" name="Rectangle 41"/>
                <p:cNvSpPr>
                  <a:spLocks noChangeArrowheads="1"/>
                </p:cNvSpPr>
                <p:nvPr/>
              </p:nvSpPr>
              <p:spPr bwMode="auto">
                <a:xfrm>
                  <a:off x="1968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35" name="Rectangle 42" descr="Light downward diagonal"/>
                <p:cNvSpPr>
                  <a:spLocks noChangeArrowheads="1"/>
                </p:cNvSpPr>
                <p:nvPr/>
              </p:nvSpPr>
              <p:spPr bwMode="auto">
                <a:xfrm>
                  <a:off x="2160" y="1824"/>
                  <a:ext cx="191" cy="144"/>
                </a:xfrm>
                <a:prstGeom prst="rect">
                  <a:avLst/>
                </a:prstGeom>
                <a:pattFill prst="ltDn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36" name="Rectangle 43"/>
                <p:cNvSpPr>
                  <a:spLocks noChangeArrowheads="1"/>
                </p:cNvSpPr>
                <p:nvPr/>
              </p:nvSpPr>
              <p:spPr bwMode="auto">
                <a:xfrm>
                  <a:off x="2352" y="1824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37" name="Rectangle 44"/>
                <p:cNvSpPr>
                  <a:spLocks noChangeArrowheads="1"/>
                </p:cNvSpPr>
                <p:nvPr/>
              </p:nvSpPr>
              <p:spPr bwMode="auto">
                <a:xfrm>
                  <a:off x="1968" y="1968"/>
                  <a:ext cx="192" cy="14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38" name="Rectangle 45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191" cy="14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39" name="Rectangle 46"/>
                <p:cNvSpPr>
                  <a:spLocks noChangeArrowheads="1"/>
                </p:cNvSpPr>
                <p:nvPr/>
              </p:nvSpPr>
              <p:spPr bwMode="auto">
                <a:xfrm>
                  <a:off x="2352" y="1968"/>
                  <a:ext cx="192" cy="14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40" name="Rectangle 47"/>
                <p:cNvSpPr>
                  <a:spLocks noChangeArrowheads="1"/>
                </p:cNvSpPr>
                <p:nvPr/>
              </p:nvSpPr>
              <p:spPr bwMode="auto">
                <a:xfrm>
                  <a:off x="1968" y="2112"/>
                  <a:ext cx="192" cy="144"/>
                </a:xfrm>
                <a:prstGeom prst="rect">
                  <a:avLst/>
                </a:prstGeom>
                <a:solidFill>
                  <a:srgbClr val="FF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41" name="Rectangle 48"/>
                <p:cNvSpPr>
                  <a:spLocks noChangeArrowheads="1"/>
                </p:cNvSpPr>
                <p:nvPr/>
              </p:nvSpPr>
              <p:spPr bwMode="auto">
                <a:xfrm>
                  <a:off x="2160" y="2112"/>
                  <a:ext cx="191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42" name="Rectangle 49"/>
                <p:cNvSpPr>
                  <a:spLocks noChangeArrowheads="1"/>
                </p:cNvSpPr>
                <p:nvPr/>
              </p:nvSpPr>
              <p:spPr bwMode="auto">
                <a:xfrm>
                  <a:off x="2352" y="2112"/>
                  <a:ext cx="192" cy="1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chemeClr val="folHlink"/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  <p:sp>
            <p:nvSpPr>
              <p:cNvPr id="17432" name="Rectangle 50"/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192" cy="1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Lucida Sans Unicode" pitchFamily="34" charset="0"/>
                </a:endParaRPr>
              </a:p>
            </p:txBody>
          </p:sp>
        </p:grpSp>
      </p:grp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3541713" y="2054225"/>
            <a:ext cx="1316037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Буферный кэш</a:t>
            </a:r>
            <a:endParaRPr lang="en-US"/>
          </a:p>
        </p:txBody>
      </p:sp>
      <p:pic>
        <p:nvPicPr>
          <p:cNvPr id="44" name="Picture 52" descr="Reco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4588" y="3387725"/>
            <a:ext cx="57785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53" descr="Document_BoxesWrit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1913" y="2489200"/>
            <a:ext cx="433387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Freeform 54"/>
          <p:cNvSpPr>
            <a:spLocks/>
          </p:cNvSpPr>
          <p:nvPr/>
        </p:nvSpPr>
        <p:spPr bwMode="auto">
          <a:xfrm>
            <a:off x="3763963" y="2819400"/>
            <a:ext cx="1370012" cy="236538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47" name="Freeform 55"/>
          <p:cNvSpPr>
            <a:spLocks/>
          </p:cNvSpPr>
          <p:nvPr/>
        </p:nvSpPr>
        <p:spPr bwMode="auto">
          <a:xfrm rot="1486875">
            <a:off x="3700463" y="3362325"/>
            <a:ext cx="1736725" cy="300038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17428" name="TextBox 47"/>
          <p:cNvSpPr txBox="1">
            <a:spLocks noChangeArrowheads="1"/>
          </p:cNvSpPr>
          <p:nvPr/>
        </p:nvSpPr>
        <p:spPr bwMode="auto">
          <a:xfrm>
            <a:off x="4143375" y="5572125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Lucida Sans Unicode" pitchFamily="34" charset="0"/>
              </a:rPr>
              <a:t>Для повышения производительности</a:t>
            </a:r>
          </a:p>
          <a:p>
            <a:r>
              <a:rPr lang="ru-RU">
                <a:latin typeface="Lucida Sans Unicode" pitchFamily="34" charset="0"/>
              </a:rPr>
              <a:t>рекомендуется размещать журнал </a:t>
            </a:r>
          </a:p>
          <a:p>
            <a:r>
              <a:rPr lang="ru-RU">
                <a:latin typeface="Lucida Sans Unicode" pitchFamily="34" charset="0"/>
              </a:rPr>
              <a:t>транзакций на отдельном диске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43" grpId="0"/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Параметры базы данных</a:t>
            </a:r>
            <a:endParaRPr lang="ru-RU" sz="3600" dirty="0"/>
          </a:p>
        </p:txBody>
      </p:sp>
      <p:sp>
        <p:nvSpPr>
          <p:cNvPr id="18434" name="Rounded Rectangle 3"/>
          <p:cNvSpPr>
            <a:spLocks noChangeArrowheads="1"/>
          </p:cNvSpPr>
          <p:nvPr/>
        </p:nvSpPr>
        <p:spPr bwMode="auto">
          <a:xfrm>
            <a:off x="428625" y="1571625"/>
            <a:ext cx="8288338" cy="385762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ru-RU" sz="2000">
              <a:latin typeface="Lucida Sans Unicode" pitchFamily="34" charset="0"/>
            </a:endParaRPr>
          </a:p>
        </p:txBody>
      </p:sp>
      <p:sp>
        <p:nvSpPr>
          <p:cNvPr id="18435" name="Rounded Rectangle 4"/>
          <p:cNvSpPr>
            <a:spLocks noChangeArrowheads="1"/>
          </p:cNvSpPr>
          <p:nvPr/>
        </p:nvSpPr>
        <p:spPr bwMode="auto">
          <a:xfrm>
            <a:off x="731838" y="2433638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CURSOR </a:t>
            </a:r>
            <a:r>
              <a:rPr lang="ru-RU">
                <a:latin typeface="Lucida Sans Unicode" pitchFamily="34" charset="0"/>
              </a:rPr>
              <a:t>– управляют поведением курсора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8436" name="Rounded Rectangle 5"/>
          <p:cNvSpPr>
            <a:spLocks noChangeArrowheads="1"/>
          </p:cNvSpPr>
          <p:nvPr/>
        </p:nvSpPr>
        <p:spPr bwMode="auto">
          <a:xfrm>
            <a:off x="739775" y="3109913"/>
            <a:ext cx="7664450" cy="74771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Database Availability </a:t>
            </a:r>
            <a:r>
              <a:rPr lang="ru-RU">
                <a:latin typeface="Lucida Sans Unicode" pitchFamily="34" charset="0"/>
              </a:rPr>
              <a:t>– контролируют состояние базы данных, </a:t>
            </a:r>
          </a:p>
          <a:p>
            <a:pPr marL="228600" indent="-228600"/>
            <a:r>
              <a:rPr lang="ru-RU">
                <a:latin typeface="Lucida Sans Unicode" pitchFamily="34" charset="0"/>
              </a:rPr>
              <a:t>возможности подключения и редактирования данных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8437" name="Rounded Rectangle 7"/>
          <p:cNvSpPr>
            <a:spLocks noChangeArrowheads="1"/>
          </p:cNvSpPr>
          <p:nvPr/>
        </p:nvSpPr>
        <p:spPr bwMode="auto">
          <a:xfrm>
            <a:off x="739775" y="1773238"/>
            <a:ext cx="7664450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AUTO </a:t>
            </a:r>
            <a:r>
              <a:rPr lang="ru-RU">
                <a:latin typeface="Lucida Sans Unicode" pitchFamily="34" charset="0"/>
              </a:rPr>
              <a:t>– управляют автоматическим поведением 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8438" name="Rounded Rectangle 11"/>
          <p:cNvSpPr>
            <a:spLocks noChangeArrowheads="1"/>
          </p:cNvSpPr>
          <p:nvPr/>
        </p:nvSpPr>
        <p:spPr bwMode="auto">
          <a:xfrm>
            <a:off x="736600" y="4643438"/>
            <a:ext cx="7621588" cy="57626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Recovery </a:t>
            </a:r>
            <a:r>
              <a:rPr lang="ru-RU">
                <a:latin typeface="Lucida Sans Unicode" pitchFamily="34" charset="0"/>
              </a:rPr>
              <a:t>– определение модели восстановления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8439" name="Rounded Rectangle 14"/>
          <p:cNvSpPr>
            <a:spLocks noChangeArrowheads="1"/>
          </p:cNvSpPr>
          <p:nvPr/>
        </p:nvSpPr>
        <p:spPr bwMode="auto">
          <a:xfrm>
            <a:off x="749300" y="4000500"/>
            <a:ext cx="7624763" cy="5476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External Access </a:t>
            </a:r>
            <a:r>
              <a:rPr lang="ru-RU">
                <a:latin typeface="Lucida Sans Unicode" pitchFamily="34" charset="0"/>
              </a:rPr>
              <a:t>– возможность доступа из внешних ресурсов</a:t>
            </a:r>
            <a:endParaRPr lang="en-US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Сжатие данных</a:t>
            </a:r>
            <a:endParaRPr lang="ru-RU" sz="3600" dirty="0"/>
          </a:p>
        </p:txBody>
      </p:sp>
      <p:pic>
        <p:nvPicPr>
          <p:cNvPr id="19458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4643438"/>
            <a:ext cx="2038350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ounded Rectangle 3"/>
          <p:cNvSpPr>
            <a:spLocks noChangeArrowheads="1"/>
          </p:cNvSpPr>
          <p:nvPr/>
        </p:nvSpPr>
        <p:spPr bwMode="auto">
          <a:xfrm>
            <a:off x="592138" y="1428750"/>
            <a:ext cx="7929562" cy="292893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ru-RU" sz="2000">
              <a:latin typeface="Lucida Sans Unicode" pitchFamily="34" charset="0"/>
            </a:endParaRPr>
          </a:p>
        </p:txBody>
      </p:sp>
      <p:sp>
        <p:nvSpPr>
          <p:cNvPr id="19460" name="Rounded Rectangle 4"/>
          <p:cNvSpPr>
            <a:spLocks noChangeArrowheads="1"/>
          </p:cNvSpPr>
          <p:nvPr/>
        </p:nvSpPr>
        <p:spPr bwMode="auto">
          <a:xfrm>
            <a:off x="823913" y="1531938"/>
            <a:ext cx="7450137" cy="5969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ROW </a:t>
            </a:r>
            <a:r>
              <a:rPr lang="ru-RU">
                <a:latin typeface="Lucida Sans Unicode" pitchFamily="34" charset="0"/>
              </a:rPr>
              <a:t>– сжатие строк позволяет хранить типы фиксированной </a:t>
            </a:r>
          </a:p>
          <a:p>
            <a:pPr marL="228600" indent="-228600"/>
            <a:r>
              <a:rPr lang="ru-RU">
                <a:latin typeface="Lucida Sans Unicode" pitchFamily="34" charset="0"/>
              </a:rPr>
              <a:t>длины в формате переменной длины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9461" name="Rounded Rectangle 5"/>
          <p:cNvSpPr>
            <a:spLocks noChangeArrowheads="1"/>
          </p:cNvSpPr>
          <p:nvPr/>
        </p:nvSpPr>
        <p:spPr bwMode="auto">
          <a:xfrm>
            <a:off x="830263" y="2255838"/>
            <a:ext cx="7450137" cy="11779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>
                <a:latin typeface="Lucida Sans Unicode" pitchFamily="34" charset="0"/>
              </a:rPr>
              <a:t>PAGE </a:t>
            </a:r>
            <a:r>
              <a:rPr lang="ru-RU">
                <a:latin typeface="Lucida Sans Unicode" pitchFamily="34" charset="0"/>
              </a:rPr>
              <a:t>– сжатие страниц </a:t>
            </a:r>
            <a:endParaRPr lang="en-US">
              <a:latin typeface="Lucida Sans Unicode" pitchFamily="34" charset="0"/>
            </a:endParaRPr>
          </a:p>
          <a:p>
            <a:pPr marL="685800" lvl="1" indent="-228600"/>
            <a:r>
              <a:rPr lang="ru-RU">
                <a:latin typeface="Lucida Sans Unicode" pitchFamily="34" charset="0"/>
              </a:rPr>
              <a:t>Сжатие префикса</a:t>
            </a:r>
            <a:endParaRPr lang="en-US">
              <a:latin typeface="Lucida Sans Unicode" pitchFamily="34" charset="0"/>
            </a:endParaRPr>
          </a:p>
          <a:p>
            <a:pPr marL="685800" lvl="1" indent="-228600"/>
            <a:r>
              <a:rPr lang="ru-RU">
                <a:latin typeface="Lucida Sans Unicode" pitchFamily="34" charset="0"/>
              </a:rPr>
              <a:t>Сжатие словаря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19462" name="Rounded Rectangle 9"/>
          <p:cNvSpPr>
            <a:spLocks noChangeArrowheads="1"/>
          </p:cNvSpPr>
          <p:nvPr/>
        </p:nvSpPr>
        <p:spPr bwMode="auto">
          <a:xfrm>
            <a:off x="830263" y="3560763"/>
            <a:ext cx="7450137" cy="62865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ru-RU">
                <a:latin typeface="Lucida Sans Unicode" pitchFamily="34" charset="0"/>
              </a:rPr>
              <a:t>Сжатие требует дополнительных ресурсов процессора</a:t>
            </a:r>
            <a:endParaRPr lang="en-US">
              <a:latin typeface="Lucida Sans Unicode" pitchFamily="34" charset="0"/>
            </a:endParaRPr>
          </a:p>
        </p:txBody>
      </p:sp>
      <p:pic>
        <p:nvPicPr>
          <p:cNvPr id="19463" name="Picture 11" descr="Vise_Compress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5775" y="4938713"/>
            <a:ext cx="13350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3" descr="Databas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5114925"/>
            <a:ext cx="917575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5" descr="arrow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01938" y="5270500"/>
            <a:ext cx="1544637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6" descr="arrow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97525" y="5265738"/>
            <a:ext cx="154463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Файловые группы</a:t>
            </a:r>
            <a:endParaRPr lang="ru-RU" sz="3600" dirty="0"/>
          </a:p>
        </p:txBody>
      </p:sp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428625" y="1214438"/>
            <a:ext cx="8410575" cy="5294312"/>
          </a:xfrm>
          <a:prstGeom prst="roundRect">
            <a:avLst>
              <a:gd name="adj" fmla="val 2130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tIns="82296" anchorCtr="1"/>
          <a:lstStyle/>
          <a:p>
            <a:pPr algn="ctr">
              <a:lnSpc>
                <a:spcPct val="75000"/>
              </a:lnSpc>
              <a:buClr>
                <a:srgbClr val="DC0081"/>
              </a:buClr>
              <a:buFont typeface="Wingdings" pitchFamily="2" charset="2"/>
              <a:buNone/>
            </a:pPr>
            <a:r>
              <a:rPr lang="ru-RU" sz="2400">
                <a:latin typeface="Arial Narrow" pitchFamily="34" charset="0"/>
              </a:rPr>
              <a:t>База данных </a:t>
            </a:r>
            <a:r>
              <a:rPr lang="en-US" sz="2400">
                <a:latin typeface="Arial Narrow" pitchFamily="34" charset="0"/>
              </a:rPr>
              <a:t>AdventureWorks 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642938" y="6057900"/>
            <a:ext cx="3608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Файловая группа по умолчанию</a:t>
            </a:r>
            <a:endParaRPr lang="en-US"/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4143375" y="6057900"/>
            <a:ext cx="227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OrderHistoryGroup</a:t>
            </a:r>
          </a:p>
        </p:txBody>
      </p:sp>
      <p:pic>
        <p:nvPicPr>
          <p:cNvPr id="22533" name="Picture 6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4588" y="3998913"/>
            <a:ext cx="1957387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7"/>
          <p:cNvSpPr txBox="1">
            <a:spLocks noChangeArrowheads="1"/>
          </p:cNvSpPr>
          <p:nvPr/>
        </p:nvSpPr>
        <p:spPr bwMode="auto">
          <a:xfrm>
            <a:off x="6764338" y="4124325"/>
            <a:ext cx="906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E:\</a:t>
            </a:r>
          </a:p>
        </p:txBody>
      </p:sp>
      <p:pic>
        <p:nvPicPr>
          <p:cNvPr id="22535" name="Picture 8" descr="Document_Writing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3413" y="4535488"/>
            <a:ext cx="59372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9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7625" y="3998913"/>
            <a:ext cx="1957388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 Box 10"/>
          <p:cNvSpPr txBox="1">
            <a:spLocks noChangeArrowheads="1"/>
          </p:cNvSpPr>
          <p:nvPr/>
        </p:nvSpPr>
        <p:spPr bwMode="auto">
          <a:xfrm>
            <a:off x="1857375" y="4125913"/>
            <a:ext cx="90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C:\</a:t>
            </a:r>
          </a:p>
        </p:txBody>
      </p:sp>
      <p:pic>
        <p:nvPicPr>
          <p:cNvPr id="22538" name="Picture 11" descr="Document_Writing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6438" y="4522788"/>
            <a:ext cx="59372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2" descr="Databa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0313" y="3998913"/>
            <a:ext cx="1957387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 Box 13"/>
          <p:cNvSpPr txBox="1">
            <a:spLocks noChangeArrowheads="1"/>
          </p:cNvSpPr>
          <p:nvPr/>
        </p:nvSpPr>
        <p:spPr bwMode="auto">
          <a:xfrm>
            <a:off x="4327525" y="4141788"/>
            <a:ext cx="90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D:\</a:t>
            </a:r>
          </a:p>
        </p:txBody>
      </p:sp>
      <p:pic>
        <p:nvPicPr>
          <p:cNvPr id="22541" name="Picture 14" descr="Document_Writing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8738" y="4491038"/>
            <a:ext cx="59372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15" descr="Document_Writing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0013" y="4213225"/>
            <a:ext cx="593725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359525" y="5283200"/>
            <a:ext cx="2243138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AdventureWorks_</a:t>
            </a:r>
            <a:br>
              <a:rPr lang="en-US"/>
            </a:br>
            <a:r>
              <a:rPr lang="en-US"/>
              <a:t>Log.Idf</a:t>
            </a: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069975" y="5272088"/>
            <a:ext cx="2289175" cy="558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AdventureWorks_</a:t>
            </a:r>
            <a:br>
              <a:rPr lang="en-US"/>
            </a:br>
            <a:r>
              <a:rPr lang="en-US"/>
              <a:t>Data.mdf</a:t>
            </a:r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32300" y="5207000"/>
            <a:ext cx="1706563" cy="284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OrdHist2.ndf</a:t>
            </a:r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375025" y="4859338"/>
            <a:ext cx="1706563" cy="2841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t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OrdHist1.ndf</a:t>
            </a: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H="1" flipV="1">
            <a:off x="2316163" y="5846763"/>
            <a:ext cx="4762" cy="2889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0" anchor="ctr"/>
          <a:lstStyle/>
          <a:p>
            <a:endParaRPr lang="ru-RU"/>
          </a:p>
        </p:txBody>
      </p:sp>
      <p:sp>
        <p:nvSpPr>
          <p:cNvPr id="22548" name="Line 21"/>
          <p:cNvSpPr>
            <a:spLocks noChangeShapeType="1"/>
          </p:cNvSpPr>
          <p:nvPr/>
        </p:nvSpPr>
        <p:spPr bwMode="auto">
          <a:xfrm flipV="1">
            <a:off x="4791075" y="5573713"/>
            <a:ext cx="1588" cy="561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0" anchor="ctr"/>
          <a:lstStyle/>
          <a:p>
            <a:endParaRPr lang="ru-RU"/>
          </a:p>
        </p:txBody>
      </p:sp>
      <p:sp>
        <p:nvSpPr>
          <p:cNvPr id="22549" name="Freeform 22"/>
          <p:cNvSpPr>
            <a:spLocks/>
          </p:cNvSpPr>
          <p:nvPr/>
        </p:nvSpPr>
        <p:spPr bwMode="auto">
          <a:xfrm rot="5400000">
            <a:off x="1523206" y="3226594"/>
            <a:ext cx="1590675" cy="280988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2550" name="Freeform 23"/>
          <p:cNvSpPr>
            <a:spLocks/>
          </p:cNvSpPr>
          <p:nvPr/>
        </p:nvSpPr>
        <p:spPr bwMode="auto">
          <a:xfrm rot="7808842">
            <a:off x="2637631" y="3456782"/>
            <a:ext cx="1851025" cy="290512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2551" name="Freeform 24"/>
          <p:cNvSpPr>
            <a:spLocks/>
          </p:cNvSpPr>
          <p:nvPr/>
        </p:nvSpPr>
        <p:spPr bwMode="auto">
          <a:xfrm rot="7808842">
            <a:off x="5149056" y="3456782"/>
            <a:ext cx="1851025" cy="290512"/>
          </a:xfrm>
          <a:custGeom>
            <a:avLst/>
            <a:gdLst>
              <a:gd name="T0" fmla="*/ 920 w 1193"/>
              <a:gd name="T1" fmla="*/ 59 h 205"/>
              <a:gd name="T2" fmla="*/ 916 w 1193"/>
              <a:gd name="T3" fmla="*/ 29 h 205"/>
              <a:gd name="T4" fmla="*/ 912 w 1193"/>
              <a:gd name="T5" fmla="*/ 0 h 205"/>
              <a:gd name="T6" fmla="*/ 1052 w 1193"/>
              <a:gd name="T7" fmla="*/ 53 h 205"/>
              <a:gd name="T8" fmla="*/ 1149 w 1193"/>
              <a:gd name="T9" fmla="*/ 89 h 205"/>
              <a:gd name="T10" fmla="*/ 1193 w 1193"/>
              <a:gd name="T11" fmla="*/ 107 h 205"/>
              <a:gd name="T12" fmla="*/ 1181 w 1193"/>
              <a:gd name="T13" fmla="*/ 111 h 205"/>
              <a:gd name="T14" fmla="*/ 1149 w 1193"/>
              <a:gd name="T15" fmla="*/ 123 h 205"/>
              <a:gd name="T16" fmla="*/ 1052 w 1193"/>
              <a:gd name="T17" fmla="*/ 156 h 205"/>
              <a:gd name="T18" fmla="*/ 910 w 1193"/>
              <a:gd name="T19" fmla="*/ 205 h 205"/>
              <a:gd name="T20" fmla="*/ 922 w 1193"/>
              <a:gd name="T21" fmla="*/ 149 h 205"/>
              <a:gd name="T22" fmla="*/ 0 w 1193"/>
              <a:gd name="T23" fmla="*/ 107 h 205"/>
              <a:gd name="T24" fmla="*/ 920 w 1193"/>
              <a:gd name="T25" fmla="*/ 59 h 2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3"/>
              <a:gd name="T40" fmla="*/ 0 h 205"/>
              <a:gd name="T41" fmla="*/ 1193 w 1193"/>
              <a:gd name="T42" fmla="*/ 205 h 20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3" h="205">
                <a:moveTo>
                  <a:pt x="920" y="59"/>
                </a:moveTo>
                <a:lnTo>
                  <a:pt x="916" y="29"/>
                </a:lnTo>
                <a:lnTo>
                  <a:pt x="912" y="0"/>
                </a:lnTo>
                <a:lnTo>
                  <a:pt x="1052" y="53"/>
                </a:lnTo>
                <a:lnTo>
                  <a:pt x="1149" y="89"/>
                </a:lnTo>
                <a:lnTo>
                  <a:pt x="1193" y="107"/>
                </a:lnTo>
                <a:lnTo>
                  <a:pt x="1181" y="111"/>
                </a:lnTo>
                <a:lnTo>
                  <a:pt x="1149" y="123"/>
                </a:lnTo>
                <a:lnTo>
                  <a:pt x="1052" y="156"/>
                </a:lnTo>
                <a:lnTo>
                  <a:pt x="910" y="205"/>
                </a:lnTo>
                <a:lnTo>
                  <a:pt x="922" y="149"/>
                </a:lnTo>
                <a:lnTo>
                  <a:pt x="0" y="107"/>
                </a:lnTo>
                <a:lnTo>
                  <a:pt x="920" y="5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latin typeface="Lucida Sans Unicode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773238" y="1682750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 dirty="0">
                <a:latin typeface="Arial Narrow" pitchFamily="34" charset="0"/>
              </a:rPr>
              <a:t>sys...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770063" y="1957388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73238" y="2143125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2325688" y="192881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6" name="Line 29"/>
          <p:cNvSpPr>
            <a:spLocks noChangeShapeType="1"/>
          </p:cNvSpPr>
          <p:nvPr/>
        </p:nvSpPr>
        <p:spPr bwMode="auto">
          <a:xfrm>
            <a:off x="2995613" y="192881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57" name="Rectangle 30"/>
          <p:cNvSpPr>
            <a:spLocks noChangeArrowheads="1"/>
          </p:cNvSpPr>
          <p:nvPr/>
        </p:nvSpPr>
        <p:spPr bwMode="auto">
          <a:xfrm>
            <a:off x="1773238" y="2143125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571625" y="1954213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sys...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568450" y="2228850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1571625" y="2414588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2124075" y="220027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62" name="Line 35"/>
          <p:cNvSpPr>
            <a:spLocks noChangeShapeType="1"/>
          </p:cNvSpPr>
          <p:nvPr/>
        </p:nvSpPr>
        <p:spPr bwMode="auto">
          <a:xfrm>
            <a:off x="2794000" y="2200275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63" name="Rectangle 36"/>
          <p:cNvSpPr>
            <a:spLocks noChangeArrowheads="1"/>
          </p:cNvSpPr>
          <p:nvPr/>
        </p:nvSpPr>
        <p:spPr bwMode="auto">
          <a:xfrm>
            <a:off x="1571625" y="2414588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371600" y="2224088"/>
            <a:ext cx="1731963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sysusers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368425" y="2498725"/>
            <a:ext cx="1735138" cy="21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371600" y="2684463"/>
            <a:ext cx="1731963" cy="569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1924050" y="2470150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68" name="Line 41"/>
          <p:cNvSpPr>
            <a:spLocks noChangeShapeType="1"/>
          </p:cNvSpPr>
          <p:nvPr/>
        </p:nvSpPr>
        <p:spPr bwMode="auto">
          <a:xfrm>
            <a:off x="2593975" y="2470150"/>
            <a:ext cx="15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69" name="Rectangle 42"/>
          <p:cNvSpPr>
            <a:spLocks noChangeArrowheads="1"/>
          </p:cNvSpPr>
          <p:nvPr/>
        </p:nvSpPr>
        <p:spPr bwMode="auto">
          <a:xfrm>
            <a:off x="1371600" y="2684463"/>
            <a:ext cx="1731963" cy="569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1169988" y="2495550"/>
            <a:ext cx="1731962" cy="2857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sysobjects</a:t>
            </a: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166813" y="2770188"/>
            <a:ext cx="1735137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169988" y="2955925"/>
            <a:ext cx="1731962" cy="569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1722438" y="274161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74" name="Line 47"/>
          <p:cNvSpPr>
            <a:spLocks noChangeShapeType="1"/>
          </p:cNvSpPr>
          <p:nvPr/>
        </p:nvSpPr>
        <p:spPr bwMode="auto">
          <a:xfrm>
            <a:off x="2392363" y="2741613"/>
            <a:ext cx="1587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75" name="Rectangle 48"/>
          <p:cNvSpPr>
            <a:spLocks noChangeArrowheads="1"/>
          </p:cNvSpPr>
          <p:nvPr/>
        </p:nvSpPr>
        <p:spPr bwMode="auto">
          <a:xfrm>
            <a:off x="1169988" y="2955925"/>
            <a:ext cx="1731962" cy="56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283075" y="1758950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...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279900" y="2020888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4283075" y="2198688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79" name="Line 52"/>
          <p:cNvSpPr>
            <a:spLocks noChangeShapeType="1"/>
          </p:cNvSpPr>
          <p:nvPr/>
        </p:nvSpPr>
        <p:spPr bwMode="auto">
          <a:xfrm>
            <a:off x="4840288" y="1993900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80" name="Line 53"/>
          <p:cNvSpPr>
            <a:spLocks noChangeShapeType="1"/>
          </p:cNvSpPr>
          <p:nvPr/>
        </p:nvSpPr>
        <p:spPr bwMode="auto">
          <a:xfrm>
            <a:off x="5510213" y="1993900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81" name="Rectangle 54"/>
          <p:cNvSpPr>
            <a:spLocks noChangeArrowheads="1"/>
          </p:cNvSpPr>
          <p:nvPr/>
        </p:nvSpPr>
        <p:spPr bwMode="auto">
          <a:xfrm>
            <a:off x="4283075" y="2198688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081463" y="2019300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 dirty="0" err="1">
                <a:latin typeface="Arial Narrow" pitchFamily="34" charset="0"/>
              </a:rPr>
              <a:t>SalesOrderHeader</a:t>
            </a:r>
            <a:endParaRPr lang="en-US" sz="1600" i="1" dirty="0">
              <a:latin typeface="Arial Narrow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078288" y="2281238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4081463" y="2459038"/>
            <a:ext cx="1736725" cy="5476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85" name="Line 58"/>
          <p:cNvSpPr>
            <a:spLocks noChangeShapeType="1"/>
          </p:cNvSpPr>
          <p:nvPr/>
        </p:nvSpPr>
        <p:spPr bwMode="auto">
          <a:xfrm>
            <a:off x="4638675" y="2254250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86" name="Line 59"/>
          <p:cNvSpPr>
            <a:spLocks noChangeShapeType="1"/>
          </p:cNvSpPr>
          <p:nvPr/>
        </p:nvSpPr>
        <p:spPr bwMode="auto">
          <a:xfrm>
            <a:off x="5308600" y="2254250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87" name="Rectangle 60"/>
          <p:cNvSpPr>
            <a:spLocks noChangeArrowheads="1"/>
          </p:cNvSpPr>
          <p:nvPr/>
        </p:nvSpPr>
        <p:spPr bwMode="auto">
          <a:xfrm>
            <a:off x="4081463" y="2459038"/>
            <a:ext cx="1736725" cy="54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3881438" y="227806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Customer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878263" y="254000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3881438" y="271780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91" name="Line 64"/>
          <p:cNvSpPr>
            <a:spLocks noChangeShapeType="1"/>
          </p:cNvSpPr>
          <p:nvPr/>
        </p:nvSpPr>
        <p:spPr bwMode="auto">
          <a:xfrm>
            <a:off x="4438650" y="251301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92" name="Line 65"/>
          <p:cNvSpPr>
            <a:spLocks noChangeShapeType="1"/>
          </p:cNvSpPr>
          <p:nvPr/>
        </p:nvSpPr>
        <p:spPr bwMode="auto">
          <a:xfrm>
            <a:off x="5108575" y="2513013"/>
            <a:ext cx="1588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93" name="Rectangle 66"/>
          <p:cNvSpPr>
            <a:spLocks noChangeArrowheads="1"/>
          </p:cNvSpPr>
          <p:nvPr/>
        </p:nvSpPr>
        <p:spPr bwMode="auto">
          <a:xfrm>
            <a:off x="3881438" y="271780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3679825" y="2538413"/>
            <a:ext cx="1736725" cy="27305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Product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676650" y="2800350"/>
            <a:ext cx="1739900" cy="206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3679825" y="2978150"/>
            <a:ext cx="1736725" cy="547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597" name="Line 70"/>
          <p:cNvSpPr>
            <a:spLocks noChangeShapeType="1"/>
          </p:cNvSpPr>
          <p:nvPr/>
        </p:nvSpPr>
        <p:spPr bwMode="auto">
          <a:xfrm>
            <a:off x="4237038" y="277336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98" name="Line 71"/>
          <p:cNvSpPr>
            <a:spLocks noChangeShapeType="1"/>
          </p:cNvSpPr>
          <p:nvPr/>
        </p:nvSpPr>
        <p:spPr bwMode="auto">
          <a:xfrm>
            <a:off x="4906963" y="2773363"/>
            <a:ext cx="1587" cy="752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99" name="Rectangle 72"/>
          <p:cNvSpPr>
            <a:spLocks noChangeArrowheads="1"/>
          </p:cNvSpPr>
          <p:nvPr/>
        </p:nvSpPr>
        <p:spPr bwMode="auto">
          <a:xfrm>
            <a:off x="3679825" y="2978150"/>
            <a:ext cx="1736725" cy="547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6483350" y="2138363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OrdHistYear2</a:t>
            </a: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6489700" y="2432050"/>
            <a:ext cx="1676400" cy="227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6483350" y="2627313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603" name="Line 76"/>
          <p:cNvSpPr>
            <a:spLocks noChangeShapeType="1"/>
          </p:cNvSpPr>
          <p:nvPr/>
        </p:nvSpPr>
        <p:spPr bwMode="auto">
          <a:xfrm>
            <a:off x="7023100" y="2400300"/>
            <a:ext cx="1588" cy="83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04" name="Line 77"/>
          <p:cNvSpPr>
            <a:spLocks noChangeShapeType="1"/>
          </p:cNvSpPr>
          <p:nvPr/>
        </p:nvSpPr>
        <p:spPr bwMode="auto">
          <a:xfrm>
            <a:off x="7672388" y="2400300"/>
            <a:ext cx="1587" cy="83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05" name="Rectangle 78"/>
          <p:cNvSpPr>
            <a:spLocks noChangeArrowheads="1"/>
          </p:cNvSpPr>
          <p:nvPr/>
        </p:nvSpPr>
        <p:spPr bwMode="auto">
          <a:xfrm>
            <a:off x="6483350" y="2627313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6288088" y="2427288"/>
            <a:ext cx="1682750" cy="304800"/>
          </a:xfrm>
          <a:prstGeom prst="rect">
            <a:avLst/>
          </a:prstGeom>
          <a:solidFill>
            <a:srgbClr val="BBCDE3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 i="1">
                <a:latin typeface="Arial Narrow" pitchFamily="34" charset="0"/>
              </a:rPr>
              <a:t>OrdHistYear1</a:t>
            </a: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6294438" y="2720975"/>
            <a:ext cx="1676400" cy="227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6288088" y="2916238"/>
            <a:ext cx="168275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69696"/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600">
                <a:latin typeface="Arial Narrow" pitchFamily="34" charset="0"/>
              </a:rPr>
              <a:t> </a:t>
            </a:r>
          </a:p>
        </p:txBody>
      </p:sp>
      <p:sp>
        <p:nvSpPr>
          <p:cNvPr id="22609" name="Line 82"/>
          <p:cNvSpPr>
            <a:spLocks noChangeShapeType="1"/>
          </p:cNvSpPr>
          <p:nvPr/>
        </p:nvSpPr>
        <p:spPr bwMode="auto">
          <a:xfrm>
            <a:off x="6827838" y="2689225"/>
            <a:ext cx="1587" cy="83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10" name="Line 83"/>
          <p:cNvSpPr>
            <a:spLocks noChangeShapeType="1"/>
          </p:cNvSpPr>
          <p:nvPr/>
        </p:nvSpPr>
        <p:spPr bwMode="auto">
          <a:xfrm>
            <a:off x="7477125" y="2689225"/>
            <a:ext cx="1588" cy="83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11" name="Rectangle 84"/>
          <p:cNvSpPr>
            <a:spLocks noChangeArrowheads="1"/>
          </p:cNvSpPr>
          <p:nvPr/>
        </p:nvSpPr>
        <p:spPr bwMode="auto">
          <a:xfrm>
            <a:off x="6288088" y="2916238"/>
            <a:ext cx="1682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Организация данных в строках</a:t>
            </a:r>
            <a:endParaRPr lang="ru-RU" sz="3600" dirty="0"/>
          </a:p>
        </p:txBody>
      </p:sp>
      <p:sp>
        <p:nvSpPr>
          <p:cNvPr id="28674" name="Freeform 7"/>
          <p:cNvSpPr>
            <a:spLocks/>
          </p:cNvSpPr>
          <p:nvPr/>
        </p:nvSpPr>
        <p:spPr bwMode="auto">
          <a:xfrm flipH="1">
            <a:off x="4856163" y="2365375"/>
            <a:ext cx="3511550" cy="1363663"/>
          </a:xfrm>
          <a:custGeom>
            <a:avLst/>
            <a:gdLst>
              <a:gd name="T0" fmla="*/ 3511550 w 1344"/>
              <a:gd name="T1" fmla="*/ 0 h 746"/>
              <a:gd name="T2" fmla="*/ 0 w 1344"/>
              <a:gd name="T3" fmla="*/ 1363663 h 746"/>
              <a:gd name="T4" fmla="*/ 3511550 w 1344"/>
              <a:gd name="T5" fmla="*/ 1363663 h 746"/>
              <a:gd name="T6" fmla="*/ 3511550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75" name="Freeform 8"/>
          <p:cNvSpPr>
            <a:spLocks/>
          </p:cNvSpPr>
          <p:nvPr/>
        </p:nvSpPr>
        <p:spPr bwMode="auto">
          <a:xfrm>
            <a:off x="838200" y="2365375"/>
            <a:ext cx="3770313" cy="1363663"/>
          </a:xfrm>
          <a:custGeom>
            <a:avLst/>
            <a:gdLst>
              <a:gd name="T0" fmla="*/ 3770313 w 1344"/>
              <a:gd name="T1" fmla="*/ 0 h 746"/>
              <a:gd name="T2" fmla="*/ 0 w 1344"/>
              <a:gd name="T3" fmla="*/ 1363663 h 746"/>
              <a:gd name="T4" fmla="*/ 3770313 w 1344"/>
              <a:gd name="T5" fmla="*/ 1363663 h 746"/>
              <a:gd name="T6" fmla="*/ 3770313 w 1344"/>
              <a:gd name="T7" fmla="*/ 0 h 746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746"/>
              <a:gd name="T14" fmla="*/ 1344 w 1344"/>
              <a:gd name="T15" fmla="*/ 746 h 7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746">
                <a:moveTo>
                  <a:pt x="1344" y="0"/>
                </a:moveTo>
                <a:lnTo>
                  <a:pt x="0" y="746"/>
                </a:lnTo>
                <a:lnTo>
                  <a:pt x="1344" y="746"/>
                </a:lnTo>
                <a:lnTo>
                  <a:pt x="1344" y="0"/>
                </a:lnTo>
                <a:close/>
              </a:path>
            </a:pathLst>
          </a:custGeom>
          <a:gradFill rotWithShape="1">
            <a:gsLst>
              <a:gs pos="0">
                <a:srgbClr val="DFE8F2">
                  <a:alpha val="50000"/>
                </a:srgbClr>
              </a:gs>
              <a:gs pos="100000">
                <a:srgbClr val="BBCDE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856163" y="3702050"/>
            <a:ext cx="3511550" cy="2132013"/>
          </a:xfrm>
          <a:prstGeom prst="roundRect">
            <a:avLst>
              <a:gd name="adj" fmla="val 3648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835025" y="3702050"/>
            <a:ext cx="3773488" cy="2132013"/>
          </a:xfrm>
          <a:prstGeom prst="roundRect">
            <a:avLst>
              <a:gd name="adj" fmla="val 3722"/>
            </a:avLst>
          </a:prstGeom>
          <a:solidFill>
            <a:srgbClr val="BBCDE3"/>
          </a:solidFill>
          <a:ln w="9525" algn="ctr">
            <a:solidFill>
              <a:srgbClr val="777777"/>
            </a:solidFill>
            <a:round/>
            <a:headEnd/>
            <a:tailEnd/>
          </a:ln>
          <a:effectLst>
            <a:outerShdw dist="35921" dir="2700000" algn="ctr" rotWithShape="0">
              <a:srgbClr val="333333">
                <a:alpha val="50000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+mn-lt"/>
            </a:endParaRPr>
          </a:p>
        </p:txBody>
      </p:sp>
      <p:sp>
        <p:nvSpPr>
          <p:cNvPr id="28678" name="AutoShape 11"/>
          <p:cNvSpPr>
            <a:spLocks noChangeArrowheads="1"/>
          </p:cNvSpPr>
          <p:nvPr/>
        </p:nvSpPr>
        <p:spPr bwMode="auto">
          <a:xfrm>
            <a:off x="865188" y="1801813"/>
            <a:ext cx="1349375" cy="685800"/>
          </a:xfrm>
          <a:prstGeom prst="roundRect">
            <a:avLst>
              <a:gd name="adj" fmla="val 16667"/>
            </a:avLst>
          </a:prstGeom>
          <a:solidFill>
            <a:srgbClr val="DFD2E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>
                <a:latin typeface="Arial Narrow" pitchFamily="34" charset="0"/>
              </a:rPr>
              <a:t>Заголовок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79" name="AutoShape 12"/>
          <p:cNvSpPr>
            <a:spLocks noChangeArrowheads="1"/>
          </p:cNvSpPr>
          <p:nvPr/>
        </p:nvSpPr>
        <p:spPr bwMode="auto">
          <a:xfrm>
            <a:off x="2214563" y="1801813"/>
            <a:ext cx="1749425" cy="685800"/>
          </a:xfrm>
          <a:prstGeom prst="roundRect">
            <a:avLst>
              <a:gd name="adj" fmla="val 16667"/>
            </a:avLst>
          </a:prstGeom>
          <a:solidFill>
            <a:srgbClr val="EBDAB5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>
                <a:latin typeface="Arial Narrow" pitchFamily="34" charset="0"/>
              </a:rPr>
              <a:t>Фиксированные</a:t>
            </a:r>
          </a:p>
          <a:p>
            <a:pPr>
              <a:lnSpc>
                <a:spcPct val="90000"/>
              </a:lnSpc>
            </a:pPr>
            <a:r>
              <a:rPr lang="ru-RU">
                <a:latin typeface="Arial Narrow" pitchFamily="34" charset="0"/>
              </a:rPr>
              <a:t>данные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80" name="AutoShape 13"/>
          <p:cNvSpPr>
            <a:spLocks noChangeArrowheads="1"/>
          </p:cNvSpPr>
          <p:nvPr/>
        </p:nvSpPr>
        <p:spPr bwMode="auto">
          <a:xfrm>
            <a:off x="3957638" y="1801813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NB</a:t>
            </a:r>
          </a:p>
        </p:txBody>
      </p:sp>
      <p:sp>
        <p:nvSpPr>
          <p:cNvPr id="28681" name="AutoShape 14"/>
          <p:cNvSpPr>
            <a:spLocks noChangeArrowheads="1"/>
          </p:cNvSpPr>
          <p:nvPr/>
        </p:nvSpPr>
        <p:spPr bwMode="auto">
          <a:xfrm>
            <a:off x="4722813" y="1801813"/>
            <a:ext cx="760412" cy="685800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VB</a:t>
            </a:r>
          </a:p>
        </p:txBody>
      </p:sp>
      <p:sp>
        <p:nvSpPr>
          <p:cNvPr id="28682" name="AutoShape 15"/>
          <p:cNvSpPr>
            <a:spLocks noChangeArrowheads="1"/>
          </p:cNvSpPr>
          <p:nvPr/>
        </p:nvSpPr>
        <p:spPr bwMode="auto">
          <a:xfrm>
            <a:off x="5486400" y="1801813"/>
            <a:ext cx="2319338" cy="685800"/>
          </a:xfrm>
          <a:prstGeom prst="roundRect">
            <a:avLst>
              <a:gd name="adj" fmla="val 166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>
                <a:latin typeface="Arial Narrow" pitchFamily="34" charset="0"/>
              </a:rPr>
              <a:t>Переменные данные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83" name="Text Box 16"/>
          <p:cNvSpPr txBox="1">
            <a:spLocks noChangeArrowheads="1"/>
          </p:cNvSpPr>
          <p:nvPr/>
        </p:nvSpPr>
        <p:spPr bwMode="auto">
          <a:xfrm>
            <a:off x="3681413" y="2974975"/>
            <a:ext cx="5937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Null</a:t>
            </a:r>
            <a:br>
              <a:rPr lang="en-US">
                <a:latin typeface="Arial Narrow" pitchFamily="34" charset="0"/>
              </a:rPr>
            </a:br>
            <a:r>
              <a:rPr lang="ru-RU">
                <a:latin typeface="Arial Narrow" pitchFamily="34" charset="0"/>
              </a:rPr>
              <a:t>блок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84" name="Text Box 17"/>
          <p:cNvSpPr txBox="1">
            <a:spLocks noChangeArrowheads="1"/>
          </p:cNvSpPr>
          <p:nvPr/>
        </p:nvSpPr>
        <p:spPr bwMode="auto">
          <a:xfrm>
            <a:off x="4975225" y="2974975"/>
            <a:ext cx="18859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>
                <a:latin typeface="Arial Narrow" pitchFamily="34" charset="0"/>
              </a:rPr>
              <a:t>Блок данных </a:t>
            </a:r>
            <a:br>
              <a:rPr lang="ru-RU">
                <a:latin typeface="Arial Narrow" pitchFamily="34" charset="0"/>
              </a:rPr>
            </a:br>
            <a:r>
              <a:rPr lang="ru-RU">
                <a:latin typeface="Arial Narrow" pitchFamily="34" charset="0"/>
              </a:rPr>
              <a:t>переменной длины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85" name="Text Box 18"/>
          <p:cNvSpPr txBox="1">
            <a:spLocks noChangeArrowheads="1"/>
          </p:cNvSpPr>
          <p:nvPr/>
        </p:nvSpPr>
        <p:spPr bwMode="auto">
          <a:xfrm>
            <a:off x="1112838" y="2697163"/>
            <a:ext cx="8524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>
                <a:latin typeface="Arial Narrow" pitchFamily="34" charset="0"/>
              </a:rPr>
              <a:t>4 Bytes</a:t>
            </a:r>
          </a:p>
        </p:txBody>
      </p:sp>
      <p:sp>
        <p:nvSpPr>
          <p:cNvPr id="28686" name="Text Box 19"/>
          <p:cNvSpPr txBox="1">
            <a:spLocks noChangeArrowheads="1"/>
          </p:cNvSpPr>
          <p:nvPr/>
        </p:nvSpPr>
        <p:spPr bwMode="auto">
          <a:xfrm>
            <a:off x="4713288" y="1270000"/>
            <a:ext cx="8747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>
                <a:latin typeface="Arial Narrow" pitchFamily="34" charset="0"/>
              </a:rPr>
              <a:t>Данные</a:t>
            </a:r>
            <a:endParaRPr lang="en-US">
              <a:latin typeface="Arial Narrow" pitchFamily="34" charset="0"/>
            </a:endParaRPr>
          </a:p>
        </p:txBody>
      </p:sp>
      <p:sp>
        <p:nvSpPr>
          <p:cNvPr id="28687" name="Freeform 20"/>
          <p:cNvSpPr>
            <a:spLocks/>
          </p:cNvSpPr>
          <p:nvPr/>
        </p:nvSpPr>
        <p:spPr bwMode="auto">
          <a:xfrm>
            <a:off x="865188" y="2513013"/>
            <a:ext cx="1347787" cy="198437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98437 h 192"/>
              <a:gd name="T4" fmla="*/ 1347787 w 912"/>
              <a:gd name="T5" fmla="*/ 198437 h 192"/>
              <a:gd name="T6" fmla="*/ 1347787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88" name="Freeform 21"/>
          <p:cNvSpPr>
            <a:spLocks/>
          </p:cNvSpPr>
          <p:nvPr/>
        </p:nvSpPr>
        <p:spPr bwMode="auto">
          <a:xfrm>
            <a:off x="2212975" y="1576388"/>
            <a:ext cx="5592763" cy="209550"/>
          </a:xfrm>
          <a:custGeom>
            <a:avLst/>
            <a:gdLst>
              <a:gd name="T0" fmla="*/ 0 w 3600"/>
              <a:gd name="T1" fmla="*/ 209550 h 192"/>
              <a:gd name="T2" fmla="*/ 0 w 3600"/>
              <a:gd name="T3" fmla="*/ 0 h 192"/>
              <a:gd name="T4" fmla="*/ 5592763 w 3600"/>
              <a:gd name="T5" fmla="*/ 0 h 192"/>
              <a:gd name="T6" fmla="*/ 5592763 w 3600"/>
              <a:gd name="T7" fmla="*/ 20955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3600"/>
              <a:gd name="T13" fmla="*/ 0 h 192"/>
              <a:gd name="T14" fmla="*/ 3600 w 3600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0" h="192">
                <a:moveTo>
                  <a:pt x="0" y="192"/>
                </a:moveTo>
                <a:lnTo>
                  <a:pt x="0" y="0"/>
                </a:lnTo>
                <a:lnTo>
                  <a:pt x="3600" y="0"/>
                </a:lnTo>
                <a:lnTo>
                  <a:pt x="3600" y="192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89" name="AutoShape 22"/>
          <p:cNvSpPr>
            <a:spLocks noChangeArrowheads="1"/>
          </p:cNvSpPr>
          <p:nvPr/>
        </p:nvSpPr>
        <p:spPr bwMode="auto">
          <a:xfrm>
            <a:off x="1631950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8690" name="AutoShape 23"/>
          <p:cNvSpPr>
            <a:spLocks noChangeArrowheads="1"/>
          </p:cNvSpPr>
          <p:nvPr/>
        </p:nvSpPr>
        <p:spPr bwMode="auto">
          <a:xfrm>
            <a:off x="26019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10111001</a:t>
            </a:r>
          </a:p>
        </p:txBody>
      </p:sp>
      <p:sp>
        <p:nvSpPr>
          <p:cNvPr id="28691" name="AutoShape 24"/>
          <p:cNvSpPr>
            <a:spLocks noChangeArrowheads="1"/>
          </p:cNvSpPr>
          <p:nvPr/>
        </p:nvSpPr>
        <p:spPr bwMode="auto">
          <a:xfrm>
            <a:off x="3567113" y="3778250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B1E7D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…</a:t>
            </a:r>
          </a:p>
        </p:txBody>
      </p:sp>
      <p:sp>
        <p:nvSpPr>
          <p:cNvPr id="28692" name="Text Box 25"/>
          <p:cNvSpPr txBox="1">
            <a:spLocks noChangeArrowheads="1"/>
          </p:cNvSpPr>
          <p:nvPr/>
        </p:nvSpPr>
        <p:spPr bwMode="auto">
          <a:xfrm>
            <a:off x="827088" y="4481513"/>
            <a:ext cx="1157287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Количество</a:t>
            </a:r>
            <a:br>
              <a:rPr lang="ru-RU" sz="1600">
                <a:latin typeface="Arial Narrow" pitchFamily="34" charset="0"/>
              </a:rPr>
            </a:br>
            <a:r>
              <a:rPr lang="ru-RU" sz="1600">
                <a:latin typeface="Arial Narrow" pitchFamily="34" charset="0"/>
              </a:rPr>
              <a:t>столбцов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693" name="Text Box 26"/>
          <p:cNvSpPr txBox="1">
            <a:spLocks noChangeArrowheads="1"/>
          </p:cNvSpPr>
          <p:nvPr/>
        </p:nvSpPr>
        <p:spPr bwMode="auto">
          <a:xfrm>
            <a:off x="1608138" y="5070475"/>
            <a:ext cx="1781175" cy="534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Бит </a:t>
            </a:r>
            <a:r>
              <a:rPr lang="en-GB" sz="1600">
                <a:latin typeface="Arial Narrow" pitchFamily="34" charset="0"/>
              </a:rPr>
              <a:t>Null </a:t>
            </a:r>
            <a:r>
              <a:rPr lang="ru-RU" sz="1600">
                <a:latin typeface="Arial Narrow" pitchFamily="34" charset="0"/>
              </a:rPr>
              <a:t>столбцов</a:t>
            </a:r>
            <a:r>
              <a:rPr lang="en-GB" sz="1600">
                <a:latin typeface="Arial Narrow" pitchFamily="34" charset="0"/>
              </a:rPr>
              <a:t> (</a:t>
            </a:r>
            <a:r>
              <a:rPr lang="ru-RU" sz="1600">
                <a:latin typeface="Arial Narrow" pitchFamily="34" charset="0"/>
              </a:rPr>
              <a:t>первые 8 столбцов</a:t>
            </a:r>
            <a:r>
              <a:rPr lang="en-GB" sz="1600">
                <a:latin typeface="Arial Narrow" pitchFamily="34" charset="0"/>
              </a:rPr>
              <a:t>)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694" name="Text Box 27"/>
          <p:cNvSpPr txBox="1">
            <a:spLocks noChangeArrowheads="1"/>
          </p:cNvSpPr>
          <p:nvPr/>
        </p:nvSpPr>
        <p:spPr bwMode="auto">
          <a:xfrm>
            <a:off x="3071813" y="4481513"/>
            <a:ext cx="1643062" cy="757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Дополнительные</a:t>
            </a:r>
            <a:br>
              <a:rPr lang="ru-RU" sz="1600">
                <a:latin typeface="Arial Narrow" pitchFamily="34" charset="0"/>
              </a:rPr>
            </a:br>
            <a:r>
              <a:rPr lang="ru-RU" sz="1600">
                <a:latin typeface="Arial Narrow" pitchFamily="34" charset="0"/>
              </a:rPr>
              <a:t>биты столбцов,</a:t>
            </a:r>
            <a:br>
              <a:rPr lang="ru-RU" sz="1600">
                <a:latin typeface="Arial Narrow" pitchFamily="34" charset="0"/>
              </a:rPr>
            </a:br>
            <a:r>
              <a:rPr lang="ru-RU" sz="1600">
                <a:latin typeface="Arial Narrow" pitchFamily="34" charset="0"/>
              </a:rPr>
              <a:t>если требуется</a:t>
            </a:r>
          </a:p>
        </p:txBody>
      </p:sp>
      <p:sp>
        <p:nvSpPr>
          <p:cNvPr id="28695" name="Freeform 28"/>
          <p:cNvSpPr>
            <a:spLocks/>
          </p:cNvSpPr>
          <p:nvPr/>
        </p:nvSpPr>
        <p:spPr bwMode="auto">
          <a:xfrm>
            <a:off x="168751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7 w 912"/>
              <a:gd name="T5" fmla="*/ 165100 h 192"/>
              <a:gd name="T6" fmla="*/ 877887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96" name="Freeform 29"/>
          <p:cNvSpPr>
            <a:spLocks/>
          </p:cNvSpPr>
          <p:nvPr/>
        </p:nvSpPr>
        <p:spPr bwMode="auto">
          <a:xfrm>
            <a:off x="26574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8 w 912"/>
              <a:gd name="T5" fmla="*/ 165100 h 192"/>
              <a:gd name="T6" fmla="*/ 877888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97" name="Freeform 30"/>
          <p:cNvSpPr>
            <a:spLocks/>
          </p:cNvSpPr>
          <p:nvPr/>
        </p:nvSpPr>
        <p:spPr bwMode="auto">
          <a:xfrm>
            <a:off x="3611563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7 w 912"/>
              <a:gd name="T5" fmla="*/ 165100 h 192"/>
              <a:gd name="T6" fmla="*/ 877887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698" name="AutoShape 31"/>
          <p:cNvSpPr>
            <a:spLocks noChangeArrowheads="1"/>
          </p:cNvSpPr>
          <p:nvPr/>
        </p:nvSpPr>
        <p:spPr bwMode="auto">
          <a:xfrm>
            <a:off x="4919663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8699" name="AutoShape 32"/>
          <p:cNvSpPr>
            <a:spLocks noChangeArrowheads="1"/>
          </p:cNvSpPr>
          <p:nvPr/>
        </p:nvSpPr>
        <p:spPr bwMode="auto">
          <a:xfrm>
            <a:off x="5888038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1600">
                <a:latin typeface="Arial Narrow" pitchFamily="34" charset="0"/>
              </a:rPr>
              <a:t>2 Bytes</a:t>
            </a:r>
          </a:p>
        </p:txBody>
      </p:sp>
      <p:sp>
        <p:nvSpPr>
          <p:cNvPr id="28700" name="AutoShape 33"/>
          <p:cNvSpPr>
            <a:spLocks noChangeArrowheads="1"/>
          </p:cNvSpPr>
          <p:nvPr/>
        </p:nvSpPr>
        <p:spPr bwMode="auto">
          <a:xfrm>
            <a:off x="6854825" y="3775075"/>
            <a:ext cx="968375" cy="369888"/>
          </a:xfrm>
          <a:prstGeom prst="roundRect">
            <a:avLst>
              <a:gd name="adj" fmla="val 16667"/>
            </a:avLst>
          </a:prstGeom>
          <a:solidFill>
            <a:srgbClr val="DAF4E9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sz="1600">
                <a:latin typeface="Arial Narrow" pitchFamily="34" charset="0"/>
              </a:rPr>
              <a:t>…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701" name="Freeform 34"/>
          <p:cNvSpPr>
            <a:spLocks/>
          </p:cNvSpPr>
          <p:nvPr/>
        </p:nvSpPr>
        <p:spPr bwMode="auto">
          <a:xfrm>
            <a:off x="4965700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8 w 912"/>
              <a:gd name="T5" fmla="*/ 165100 h 192"/>
              <a:gd name="T6" fmla="*/ 877888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702" name="Freeform 35"/>
          <p:cNvSpPr>
            <a:spLocks/>
          </p:cNvSpPr>
          <p:nvPr/>
        </p:nvSpPr>
        <p:spPr bwMode="auto">
          <a:xfrm>
            <a:off x="5934075" y="4189413"/>
            <a:ext cx="877888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8 w 912"/>
              <a:gd name="T5" fmla="*/ 165100 h 192"/>
              <a:gd name="T6" fmla="*/ 877888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703" name="Freeform 36"/>
          <p:cNvSpPr>
            <a:spLocks/>
          </p:cNvSpPr>
          <p:nvPr/>
        </p:nvSpPr>
        <p:spPr bwMode="auto">
          <a:xfrm>
            <a:off x="6910388" y="4189413"/>
            <a:ext cx="877887" cy="165100"/>
          </a:xfrm>
          <a:custGeom>
            <a:avLst/>
            <a:gdLst>
              <a:gd name="T0" fmla="*/ 0 w 912"/>
              <a:gd name="T1" fmla="*/ 0 h 192"/>
              <a:gd name="T2" fmla="*/ 0 w 912"/>
              <a:gd name="T3" fmla="*/ 165100 h 192"/>
              <a:gd name="T4" fmla="*/ 877887 w 912"/>
              <a:gd name="T5" fmla="*/ 165100 h 192"/>
              <a:gd name="T6" fmla="*/ 877887 w 91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92"/>
              <a:gd name="T14" fmla="*/ 912 w 91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92">
                <a:moveTo>
                  <a:pt x="0" y="0"/>
                </a:moveTo>
                <a:lnTo>
                  <a:pt x="0" y="192"/>
                </a:lnTo>
                <a:lnTo>
                  <a:pt x="912" y="192"/>
                </a:lnTo>
                <a:lnTo>
                  <a:pt x="912" y="0"/>
                </a:ln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AU">
              <a:latin typeface="Lucida Sans Unicode" pitchFamily="34" charset="0"/>
            </a:endParaRPr>
          </a:p>
        </p:txBody>
      </p:sp>
      <p:sp>
        <p:nvSpPr>
          <p:cNvPr id="28704" name="Text Box 37"/>
          <p:cNvSpPr txBox="1">
            <a:spLocks noChangeArrowheads="1"/>
          </p:cNvSpPr>
          <p:nvPr/>
        </p:nvSpPr>
        <p:spPr bwMode="auto">
          <a:xfrm>
            <a:off x="4729163" y="4459288"/>
            <a:ext cx="1530350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Количество столбцов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705" name="Text Box 38"/>
          <p:cNvSpPr txBox="1">
            <a:spLocks noChangeArrowheads="1"/>
          </p:cNvSpPr>
          <p:nvPr/>
        </p:nvSpPr>
        <p:spPr bwMode="auto">
          <a:xfrm>
            <a:off x="5429250" y="5291138"/>
            <a:ext cx="2500313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Указатель окончания первого столбца переменной длины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706" name="Text Box 39"/>
          <p:cNvSpPr txBox="1">
            <a:spLocks noChangeArrowheads="1"/>
          </p:cNvSpPr>
          <p:nvPr/>
        </p:nvSpPr>
        <p:spPr bwMode="auto">
          <a:xfrm>
            <a:off x="6726238" y="4459288"/>
            <a:ext cx="1989137" cy="757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ru-RU" sz="1600">
                <a:latin typeface="Arial Narrow" pitchFamily="34" charset="0"/>
              </a:rPr>
              <a:t>Дополнительный указатель для столбца переменной длины </a:t>
            </a:r>
            <a:endParaRPr lang="en-US" sz="1600">
              <a:latin typeface="Arial Narrow" pitchFamily="34" charset="0"/>
            </a:endParaRPr>
          </a:p>
        </p:txBody>
      </p:sp>
      <p:sp>
        <p:nvSpPr>
          <p:cNvPr id="28707" name="Line 40"/>
          <p:cNvSpPr>
            <a:spLocks noChangeShapeType="1"/>
          </p:cNvSpPr>
          <p:nvPr/>
        </p:nvSpPr>
        <p:spPr bwMode="auto">
          <a:xfrm flipH="1">
            <a:off x="1474788" y="4359275"/>
            <a:ext cx="446087" cy="1793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8" name="Line 41"/>
          <p:cNvSpPr>
            <a:spLocks noChangeShapeType="1"/>
          </p:cNvSpPr>
          <p:nvPr/>
        </p:nvSpPr>
        <p:spPr bwMode="auto">
          <a:xfrm flipH="1">
            <a:off x="2486025" y="4359275"/>
            <a:ext cx="649288" cy="755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9" name="Line 42"/>
          <p:cNvSpPr>
            <a:spLocks noChangeShapeType="1"/>
          </p:cNvSpPr>
          <p:nvPr/>
        </p:nvSpPr>
        <p:spPr bwMode="auto">
          <a:xfrm>
            <a:off x="4049713" y="4368800"/>
            <a:ext cx="1587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10" name="Line 43"/>
          <p:cNvSpPr>
            <a:spLocks noChangeShapeType="1"/>
          </p:cNvSpPr>
          <p:nvPr/>
        </p:nvSpPr>
        <p:spPr bwMode="auto">
          <a:xfrm>
            <a:off x="5403850" y="4368800"/>
            <a:ext cx="1588" cy="16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11" name="Line 44"/>
          <p:cNvSpPr>
            <a:spLocks noChangeShapeType="1"/>
          </p:cNvSpPr>
          <p:nvPr/>
        </p:nvSpPr>
        <p:spPr bwMode="auto">
          <a:xfrm>
            <a:off x="6372225" y="4368800"/>
            <a:ext cx="287338" cy="977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12" name="Line 45"/>
          <p:cNvSpPr>
            <a:spLocks noChangeShapeType="1"/>
          </p:cNvSpPr>
          <p:nvPr/>
        </p:nvSpPr>
        <p:spPr bwMode="auto">
          <a:xfrm>
            <a:off x="7337425" y="4357688"/>
            <a:ext cx="211138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Принципы создания таблиц</a:t>
            </a:r>
            <a:endParaRPr lang="ru-RU" sz="3600" dirty="0"/>
          </a:p>
        </p:txBody>
      </p:sp>
      <p:sp>
        <p:nvSpPr>
          <p:cNvPr id="30722" name="Rounded Rectangle 3"/>
          <p:cNvSpPr>
            <a:spLocks noChangeArrowheads="1"/>
          </p:cNvSpPr>
          <p:nvPr/>
        </p:nvSpPr>
        <p:spPr bwMode="auto">
          <a:xfrm>
            <a:off x="592138" y="1285875"/>
            <a:ext cx="7961312" cy="446087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ru-RU" sz="2000">
              <a:latin typeface="Lucida Sans Unicode" pitchFamily="34" charset="0"/>
            </a:endParaRPr>
          </a:p>
        </p:txBody>
      </p:sp>
      <p:sp>
        <p:nvSpPr>
          <p:cNvPr id="30723" name="Rounded Rectangle 4"/>
          <p:cNvSpPr>
            <a:spLocks noChangeArrowheads="1"/>
          </p:cNvSpPr>
          <p:nvPr/>
        </p:nvSpPr>
        <p:spPr bwMode="auto">
          <a:xfrm>
            <a:off x="823913" y="2239963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>
                <a:latin typeface="Lucida Sans Unicode" pitchFamily="34" charset="0"/>
              </a:rPr>
              <a:t>Для каждого столбца необходимо задать тип данных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30724" name="Rounded Rectangle 5"/>
          <p:cNvSpPr>
            <a:spLocks noChangeArrowheads="1"/>
          </p:cNvSpPr>
          <p:nvPr/>
        </p:nvSpPr>
        <p:spPr bwMode="auto">
          <a:xfrm>
            <a:off x="830263" y="2900363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>
                <a:latin typeface="Lucida Sans Unicode" pitchFamily="34" charset="0"/>
              </a:rPr>
              <a:t>В описании таблицы задается возможность хранения </a:t>
            </a:r>
            <a:r>
              <a:rPr lang="en-US">
                <a:latin typeface="Lucida Sans Unicode" pitchFamily="34" charset="0"/>
              </a:rPr>
              <a:t>NULL</a:t>
            </a:r>
            <a:r>
              <a:rPr lang="ru-RU">
                <a:latin typeface="Lucida Sans Unicode" pitchFamily="34" charset="0"/>
              </a:rPr>
              <a:t>-значений в столбце</a:t>
            </a:r>
            <a:endParaRPr lang="en-US">
              <a:latin typeface="Lucida Sans Unicode" pitchFamily="34" charset="0"/>
            </a:endParaRPr>
          </a:p>
        </p:txBody>
      </p:sp>
      <p:sp>
        <p:nvSpPr>
          <p:cNvPr id="30725" name="Rounded Rectangle 6"/>
          <p:cNvSpPr>
            <a:spLocks noChangeArrowheads="1"/>
          </p:cNvSpPr>
          <p:nvPr/>
        </p:nvSpPr>
        <p:spPr bwMode="auto">
          <a:xfrm>
            <a:off x="830263" y="3552825"/>
            <a:ext cx="7450137" cy="1846263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>
                <a:latin typeface="Lucida Sans Unicode" pitchFamily="34" charset="0"/>
              </a:rPr>
              <a:t>Специальные типы столбцов</a:t>
            </a:r>
            <a:r>
              <a:rPr lang="en-US">
                <a:latin typeface="Lucida Sans Unicode" pitchFamily="34" charset="0"/>
              </a:rPr>
              <a:t>:</a:t>
            </a:r>
          </a:p>
          <a:p>
            <a:pPr marL="685800" lvl="1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>
                <a:latin typeface="Lucida Sans Unicode" pitchFamily="34" charset="0"/>
              </a:rPr>
              <a:t>Вычисляемые столбцы</a:t>
            </a:r>
            <a:endParaRPr lang="en-US">
              <a:latin typeface="Lucida Sans Unicode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>
                <a:latin typeface="Lucida Sans Unicode" pitchFamily="34" charset="0"/>
              </a:rPr>
              <a:t>Свойство </a:t>
            </a:r>
            <a:r>
              <a:rPr lang="en-US">
                <a:latin typeface="Lucida Sans Unicode" pitchFamily="34" charset="0"/>
              </a:rPr>
              <a:t>Identity</a:t>
            </a:r>
          </a:p>
          <a:p>
            <a:pPr marL="685800" lvl="1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>
                <a:latin typeface="Lucida Sans Unicode" pitchFamily="34" charset="0"/>
              </a:rPr>
              <a:t>Столбцы </a:t>
            </a:r>
            <a:r>
              <a:rPr lang="en-US">
                <a:latin typeface="Lucida Sans Unicode" pitchFamily="34" charset="0"/>
              </a:rPr>
              <a:t>timestamp</a:t>
            </a:r>
          </a:p>
          <a:p>
            <a:pPr marL="685800" lvl="1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>
                <a:latin typeface="Lucida Sans Unicode" pitchFamily="34" charset="0"/>
              </a:rPr>
              <a:t>Столбцы </a:t>
            </a:r>
            <a:r>
              <a:rPr lang="en-US">
                <a:latin typeface="Lucida Sans Unicode" pitchFamily="34" charset="0"/>
              </a:rPr>
              <a:t>uniqueidentifier</a:t>
            </a:r>
          </a:p>
        </p:txBody>
      </p:sp>
      <p:sp>
        <p:nvSpPr>
          <p:cNvPr id="30726" name="Rounded Rectangle 7"/>
          <p:cNvSpPr>
            <a:spLocks noChangeArrowheads="1"/>
          </p:cNvSpPr>
          <p:nvPr/>
        </p:nvSpPr>
        <p:spPr bwMode="auto">
          <a:xfrm>
            <a:off x="830263" y="1579563"/>
            <a:ext cx="7450137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>
                <a:latin typeface="Lucida Sans Unicode" pitchFamily="34" charset="0"/>
              </a:rPr>
              <a:t>Имя столбца должно быть уникальным для таблицы</a:t>
            </a:r>
            <a:endParaRPr lang="en-US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Первичные </a:t>
            </a:r>
            <a:r>
              <a:rPr lang="ru-RU" sz="2800" i="1" dirty="0">
                <a:latin typeface="Times New Roman"/>
                <a:ea typeface="Calibri"/>
                <a:cs typeface="Times New Roman"/>
              </a:rPr>
              <a:t>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MDF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В любой базе данных есть один первичный файл, который содержит данные и расположение всех остальных файлов БД.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ru-RU" sz="2800" i="1" dirty="0">
                <a:latin typeface="Times New Roman"/>
                <a:ea typeface="Calibri"/>
                <a:cs typeface="Times New Roman"/>
              </a:rPr>
              <a:t>Вторичные файлы данных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Как правило, используется расширение NDF. Вторичным является любой файл кроме первичного и файлов журналов. БД могут не содержать ни одного вторичного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файла.</a:t>
            </a: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ru-RU" sz="2800" i="1" dirty="0" smtClean="0">
                <a:latin typeface="Times New Roman"/>
                <a:ea typeface="Calibri"/>
              </a:rPr>
              <a:t>Файлы </a:t>
            </a:r>
            <a:r>
              <a:rPr lang="ru-RU" sz="2800" i="1" dirty="0">
                <a:latin typeface="Times New Roman"/>
                <a:ea typeface="Calibri"/>
              </a:rPr>
              <a:t>журналов</a:t>
            </a:r>
            <a:r>
              <a:rPr lang="ru-RU" sz="2800" dirty="0">
                <a:latin typeface="Times New Roman"/>
                <a:ea typeface="Calibri"/>
              </a:rPr>
              <a:t>. Как правило, используется расширение LDF. В каждой БД существует по меньшей мере один файл журнала.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Т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ри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типа файлов в базах данных MS SQL 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Server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665662"/>
          </a:xfrm>
        </p:spPr>
        <p:txBody>
          <a:bodyPr>
            <a:normAutofit fontScale="62500" lnSpcReduction="20000"/>
          </a:bodyPr>
          <a:lstStyle/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NAME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– определяет логическое имя файла. По умолчанию совпадает с физическим именем файла, определенном в параметре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полный путь и имя физического файла;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размер файла: в мегабайтах, килобайтах. Минимально возможное значение 512 Кб. Размер основного файла по умолчанию равен размеру БД </a:t>
            </a:r>
            <a:r>
              <a:rPr lang="en-US" sz="2800" b="1" i="1" dirty="0">
                <a:latin typeface="Times New Roman"/>
                <a:ea typeface="Calibri"/>
                <a:cs typeface="Times New Roman"/>
              </a:rPr>
              <a:t>model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По умолчанию размер дополнительных файлов данных и журнала равен 1 Мб;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MAXSIZE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указывает максимальный размер, до которого может увеличиваться файл. Если этот параметр не указан, то устанавливается значение </a:t>
            </a:r>
            <a:r>
              <a:rPr lang="en-US" sz="2800" i="1" dirty="0">
                <a:latin typeface="Times New Roman"/>
                <a:ea typeface="Calibri"/>
                <a:cs typeface="Times New Roman"/>
              </a:rPr>
              <a:t>UNLIMITED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позволяющее увеличивать файлам размер без ограничений;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FILEGROWTH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задает шаг увеличения файла, причем ноль означает запрет увеличения размера. Значение указывается в мегабайтах, килобайтах или процентах. По умолчанию приращение – 10%, если не указаны единицы, то цифра воспринимается в мегабайтах;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indent="-342900" algn="just" fontAlgn="auto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685800" algn="l"/>
              </a:tabLst>
              <a:defRPr/>
            </a:pPr>
            <a:r>
              <a:rPr lang="en-US" sz="2800" i="1" dirty="0">
                <a:latin typeface="Times New Roman"/>
                <a:ea typeface="Calibri"/>
                <a:cs typeface="Times New Roman"/>
              </a:rPr>
              <a:t>FILEGROUP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– определяет имя группы файлов, в которую помещается файл.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TimesNewRoman"/>
                <a:ea typeface="Calibri"/>
                <a:cs typeface="TimesNewRoman"/>
              </a:rPr>
              <a:t>Команда 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создания базы </a:t>
            </a:r>
            <a:r>
              <a:rPr lang="ru-RU" sz="2800" dirty="0" smtClean="0">
                <a:latin typeface="TimesNewRoman"/>
                <a:ea typeface="Calibri"/>
                <a:cs typeface="TimesNewRoman"/>
              </a:rPr>
              <a:t>данных и ее параметры</a:t>
            </a: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CREATE 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 </a:t>
            </a:r>
            <a:r>
              <a:rPr lang="en-US" sz="2800" dirty="0" err="1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database</a:t>
            </a:r>
            <a:r>
              <a:rPr lang="ru-RU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_</a:t>
            </a:r>
            <a:r>
              <a:rPr lang="en-US" sz="2800" dirty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name </a:t>
            </a:r>
            <a:r>
              <a:rPr lang="ru-RU" sz="2800" dirty="0" smtClean="0">
                <a:solidFill>
                  <a:srgbClr val="00682F"/>
                </a:solidFill>
                <a:latin typeface="Calibri"/>
                <a:ea typeface="Calibri"/>
                <a:cs typeface="Times New Roman"/>
              </a:rPr>
              <a:t>…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539</TotalTime>
  <Words>461</Words>
  <Application>Microsoft Office PowerPoint</Application>
  <PresentationFormat>Экран (4:3)</PresentationFormat>
  <Paragraphs>144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Arial Narrow</vt:lpstr>
      <vt:lpstr>Calibri</vt:lpstr>
      <vt:lpstr>Lucida Sans Unicode</vt:lpstr>
      <vt:lpstr>Symbol</vt:lpstr>
      <vt:lpstr>Times New Roman</vt:lpstr>
      <vt:lpstr>TimesNewRoman</vt:lpstr>
      <vt:lpstr>Verdana</vt:lpstr>
      <vt:lpstr>Wingdings</vt:lpstr>
      <vt:lpstr>Wingdings 2</vt:lpstr>
      <vt:lpstr>Wingdings 3</vt:lpstr>
      <vt:lpstr>Открытая</vt:lpstr>
      <vt:lpstr>Презентация PowerPoint</vt:lpstr>
      <vt:lpstr>Принципы создания баз данных</vt:lpstr>
      <vt:lpstr>Журнал транзакций</vt:lpstr>
      <vt:lpstr>Параметры базы данных</vt:lpstr>
      <vt:lpstr>Сжатие данных</vt:lpstr>
      <vt:lpstr>Файловые группы</vt:lpstr>
      <vt:lpstr>Организация данных в строках</vt:lpstr>
      <vt:lpstr>Принципы создания таблиц</vt:lpstr>
      <vt:lpstr>Три типа файлов в базах данных MS SQL Server</vt:lpstr>
      <vt:lpstr>Команда создания базы данных и ее параметры CREATE DATABASE database_name 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</dc:title>
  <dc:creator>Настенька</dc:creator>
  <cp:lastModifiedBy>GL-211-P</cp:lastModifiedBy>
  <cp:revision>38</cp:revision>
  <dcterms:created xsi:type="dcterms:W3CDTF">2010-02-28T16:55:39Z</dcterms:created>
  <dcterms:modified xsi:type="dcterms:W3CDTF">2016-02-18T08:22:46Z</dcterms:modified>
</cp:coreProperties>
</file>